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handoutMasterIdLst>
    <p:handoutMasterId r:id="rId23"/>
  </p:handoutMasterIdLst>
  <p:sldIdLst>
    <p:sldId id="279" r:id="rId2"/>
    <p:sldId id="258" r:id="rId3"/>
    <p:sldId id="268" r:id="rId4"/>
    <p:sldId id="294" r:id="rId5"/>
    <p:sldId id="295" r:id="rId6"/>
    <p:sldId id="259" r:id="rId7"/>
    <p:sldId id="270" r:id="rId8"/>
    <p:sldId id="272" r:id="rId9"/>
    <p:sldId id="273" r:id="rId10"/>
    <p:sldId id="274" r:id="rId11"/>
    <p:sldId id="275" r:id="rId12"/>
    <p:sldId id="277" r:id="rId13"/>
    <p:sldId id="284" r:id="rId14"/>
    <p:sldId id="285" r:id="rId15"/>
    <p:sldId id="290" r:id="rId16"/>
    <p:sldId id="286" r:id="rId17"/>
    <p:sldId id="287" r:id="rId18"/>
    <p:sldId id="288" r:id="rId19"/>
    <p:sldId id="289" r:id="rId20"/>
    <p:sldId id="291" r:id="rId21"/>
    <p:sldId id="292" r:id="rId22"/>
  </p:sldIdLst>
  <p:sldSz cx="12192000" cy="6858000"/>
  <p:notesSz cx="6807200" cy="9906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BE47"/>
    <a:srgbClr val="609E54"/>
    <a:srgbClr val="0A6C6B"/>
    <a:srgbClr val="89BE47"/>
    <a:srgbClr val="0045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090" autoAdjust="0"/>
    <p:restoredTop sz="94660"/>
  </p:normalViewPr>
  <p:slideViewPr>
    <p:cSldViewPr showGuides="1">
      <p:cViewPr varScale="1">
        <p:scale>
          <a:sx n="86" d="100"/>
          <a:sy n="86" d="100"/>
        </p:scale>
        <p:origin x="222" y="78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210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529" cy="4958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5082" y="0"/>
            <a:ext cx="2950529" cy="4958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5FB972-4461-42D2-89BD-F02CC6B38453}" type="datetimeFigureOut">
              <a:rPr lang="pt-BR" smtClean="0"/>
              <a:t>16/04/2024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10145"/>
            <a:ext cx="2950529" cy="4958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5082" y="9410145"/>
            <a:ext cx="2950529" cy="4958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DE4205-39E9-42CC-B609-B0FB35CDD6E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7033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2BE92F0B-E35B-7EE6-8422-BDEC8FC829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947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4694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7559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8846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2" r:id="rId2"/>
    <p:sldLayoutId id="214748366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9A902354-4F94-514C-28B4-EECC958EA3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441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384509" y="1484784"/>
            <a:ext cx="845590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400" b="1" i="1" dirty="0">
                <a:solidFill>
                  <a:prstClr val="black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Dicas para conteúdo do Case:</a:t>
            </a: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Comente como avaliaram os resultados?</a:t>
            </a:r>
            <a:b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</a:b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Dê exemplos do antes e depois da implantação do projeto</a:t>
            </a: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pt-BR" dirty="0">
                <a:solidFill>
                  <a:prstClr val="black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Use imagens, fotos, gráficos, tabelas, documentos comprobatórios e outros elementos que a empresa julgar necessário.</a:t>
            </a:r>
            <a:endParaRPr lang="pt-BR" sz="1600" dirty="0">
              <a:solidFill>
                <a:prstClr val="black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293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343472" y="1484784"/>
            <a:ext cx="8743939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400" b="1" i="1" dirty="0">
                <a:solidFill>
                  <a:prstClr val="black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Dicas para conteúdo do Case:</a:t>
            </a: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Apresente aqui os resultados (financeiros, institucionais, de desempenho, de economia de recursos)</a:t>
            </a: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pt-BR" dirty="0">
                <a:solidFill>
                  <a:prstClr val="black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Enriqueça o projeto com fotos e imagens para que possamos “ver”. Use imagens, fotos, gráficos, tabelas, documentos comprobatórios. Mostre o projeto para outras pessoas comentarem se entenderam sua apresentação. </a:t>
            </a:r>
          </a:p>
        </p:txBody>
      </p:sp>
    </p:spTree>
    <p:extLst>
      <p:ext uri="{BB962C8B-B14F-4D97-AF65-F5344CB8AC3E}">
        <p14:creationId xmlns:p14="http://schemas.microsoft.com/office/powerpoint/2010/main" val="241592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551384" y="1052736"/>
            <a:ext cx="8743939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800" b="1" i="1" dirty="0">
                <a:solidFill>
                  <a:prstClr val="black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Título – Arial 28 (negrito – itálico)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551384" y="1988840"/>
            <a:ext cx="10801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Corpo do texto – Arial 20 ou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Calibri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20</a:t>
            </a: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47494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127448" y="908720"/>
            <a:ext cx="8784976" cy="4929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400"/>
              </a:spcAft>
            </a:pPr>
            <a:r>
              <a:rPr lang="pt-BR" sz="2000" b="1" i="1" kern="0" dirty="0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Tabela de indicadores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i="1" dirty="0">
                <a:ea typeface="Calibri" panose="020F0502020204030204" pitchFamily="34" charset="0"/>
                <a:cs typeface="Arial" panose="020B0604020202020204" pitchFamily="34" charset="0"/>
              </a:rPr>
              <a:t>A tabela de indicadores visa padronizar a apresentação de resultados dos projetos inscritos, permitindo uma avaliação mais justa e assertiva por parte da comissão julgadora.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Preencha os quadros </a:t>
            </a:r>
            <a:r>
              <a:rPr lang="pt-BR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da tabela com os indicadores mais relevantes para o seu projeto.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Priorize indicadores </a:t>
            </a:r>
            <a:r>
              <a:rPr lang="pt-BR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que demonstrem o impacto real do projeto.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Utilize dados concretos e mensuráveis</a:t>
            </a:r>
            <a:r>
              <a:rPr lang="pt-BR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Período de Referência: </a:t>
            </a:r>
            <a:r>
              <a:rPr lang="pt-BR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Os indicadores devem contemplar um período de 12 meses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Entre 6 a 12 meses: </a:t>
            </a:r>
            <a:r>
              <a:rPr lang="pt-BR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Faça estimativas ou cálculos para adequar os dados ao período solicitado.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Superior a 12 meses: </a:t>
            </a:r>
            <a:r>
              <a:rPr lang="pt-BR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Apresente os dados dos últimos 12 meses e inclua uma nota explicativa com a projeção anualizada.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Exceções: </a:t>
            </a:r>
            <a:r>
              <a:rPr lang="pt-BR" i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Caso não seja possível apresentar dados para um período de 12 meses, explique a situação na nota explicativa.</a:t>
            </a:r>
          </a:p>
        </p:txBody>
      </p:sp>
    </p:spTree>
    <p:extLst>
      <p:ext uri="{BB962C8B-B14F-4D97-AF65-F5344CB8AC3E}">
        <p14:creationId xmlns:p14="http://schemas.microsoft.com/office/powerpoint/2010/main" val="383835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1466765"/>
              </p:ext>
            </p:extLst>
          </p:nvPr>
        </p:nvGraphicFramePr>
        <p:xfrm>
          <a:off x="839416" y="2638947"/>
          <a:ext cx="10009112" cy="2518246"/>
        </p:xfrm>
        <a:graphic>
          <a:graphicData uri="http://schemas.openxmlformats.org/drawingml/2006/table">
            <a:tbl>
              <a:tblPr/>
              <a:tblGrid>
                <a:gridCol w="3345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3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66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59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93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30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3300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3300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3999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PARÂMETROS DE AVALIAÇÃO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%                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Reais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KW             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M³              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Litros        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Unidades       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Toneladas</a:t>
                      </a:r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Horas        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6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Economia de Energia e Água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56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Economia de energia</a:t>
                      </a:r>
                    </a:p>
                  </a:txBody>
                  <a:tcPr marL="142875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560.000,00 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56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Produção de energia KW</a:t>
                      </a:r>
                    </a:p>
                  </a:txBody>
                  <a:tcPr marL="142875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984KW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56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Economia de consumo de m³ de água</a:t>
                      </a:r>
                    </a:p>
                  </a:txBody>
                  <a:tcPr marL="142875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5.000m³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56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42875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Retângulo 7"/>
          <p:cNvSpPr/>
          <p:nvPr/>
        </p:nvSpPr>
        <p:spPr>
          <a:xfrm>
            <a:off x="911424" y="1196752"/>
            <a:ext cx="986509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000"/>
              </a:spcBef>
              <a:spcAft>
                <a:spcPts val="400"/>
              </a:spcAft>
            </a:pPr>
            <a:r>
              <a:rPr lang="pt-BR" sz="2000" b="1" i="1" kern="0" dirty="0">
                <a:solidFill>
                  <a:srgbClr val="609E5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Indique os valores relacionados ao projeto de sua empresa nas colunas com a descrição dos indicadores apurados. Exemplo: </a:t>
            </a:r>
            <a:br>
              <a:rPr lang="pt-BR" sz="2000" b="1" i="1" kern="0" dirty="0">
                <a:solidFill>
                  <a:srgbClr val="609E5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t-BR" sz="2000" b="1" i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Economia de energia R$ 560.000,00/ Economia de consumo de H20</a:t>
            </a:r>
          </a:p>
        </p:txBody>
      </p:sp>
    </p:spTree>
    <p:extLst>
      <p:ext uri="{BB962C8B-B14F-4D97-AF65-F5344CB8AC3E}">
        <p14:creationId xmlns:p14="http://schemas.microsoft.com/office/powerpoint/2010/main" val="16560902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716679"/>
              </p:ext>
            </p:extLst>
          </p:nvPr>
        </p:nvGraphicFramePr>
        <p:xfrm>
          <a:off x="927186" y="2780928"/>
          <a:ext cx="10009112" cy="2376263"/>
        </p:xfrm>
        <a:graphic>
          <a:graphicData uri="http://schemas.openxmlformats.org/drawingml/2006/table">
            <a:tbl>
              <a:tblPr/>
              <a:tblGrid>
                <a:gridCol w="3345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3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30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30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30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30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30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3300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3300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0391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PARÂMETROS DE AVALIAÇÃO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%                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Reais        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KW             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M³              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Litros        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Unidades       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Toneladas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Horas        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47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Redução nas Emissões de CO²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47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Redução consumo combustível </a:t>
                      </a:r>
                    </a:p>
                  </a:txBody>
                  <a:tcPr marL="142875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380.000l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47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Árvores plantadas</a:t>
                      </a:r>
                    </a:p>
                  </a:txBody>
                  <a:tcPr marL="142875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700un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47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Redução Emissão TON Co²</a:t>
                      </a:r>
                    </a:p>
                  </a:txBody>
                  <a:tcPr marL="142875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875 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47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42875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Retângulo 6"/>
          <p:cNvSpPr/>
          <p:nvPr/>
        </p:nvSpPr>
        <p:spPr>
          <a:xfrm>
            <a:off x="927186" y="1252182"/>
            <a:ext cx="986509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000"/>
              </a:spcBef>
              <a:spcAft>
                <a:spcPts val="400"/>
              </a:spcAft>
            </a:pPr>
            <a:r>
              <a:rPr lang="pt-BR" sz="2000" b="1" i="1" kern="0" dirty="0">
                <a:solidFill>
                  <a:srgbClr val="609E5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Indique os valores relacionados ao projeto de sua empresa nas colunas com a descrição dos indicadores apurados. Exemplo: </a:t>
            </a:r>
            <a:br>
              <a:rPr lang="pt-BR" sz="2000" b="1" i="1" kern="0" dirty="0">
                <a:solidFill>
                  <a:srgbClr val="609E5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t-BR" sz="2000" b="1" i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Economia de combustível XXXXX litros/ Arvores plantadas XXXX unidades/ redução de XXX toneladas de CO2</a:t>
            </a:r>
          </a:p>
        </p:txBody>
      </p:sp>
    </p:spTree>
    <p:extLst>
      <p:ext uri="{BB962C8B-B14F-4D97-AF65-F5344CB8AC3E}">
        <p14:creationId xmlns:p14="http://schemas.microsoft.com/office/powerpoint/2010/main" val="215016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4981344"/>
              </p:ext>
            </p:extLst>
          </p:nvPr>
        </p:nvGraphicFramePr>
        <p:xfrm>
          <a:off x="634415" y="1412777"/>
          <a:ext cx="11150216" cy="3168351"/>
        </p:xfrm>
        <a:graphic>
          <a:graphicData uri="http://schemas.openxmlformats.org/drawingml/2006/table">
            <a:tbl>
              <a:tblPr/>
              <a:tblGrid>
                <a:gridCol w="37264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79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79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79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79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79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264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3008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2737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9774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PARÂMETROS DE AVALIAÇÃO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% 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Reais 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KW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M³ 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Litros 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Unidades 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Toneladas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Horas        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66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Reciclagem/ Descarte Correto Resíduos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529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Papel/ Papelão </a:t>
                      </a:r>
                    </a:p>
                  </a:txBody>
                  <a:tcPr marL="142875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XX </a:t>
                      </a:r>
                      <a:r>
                        <a:rPr lang="pt-BR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ton</a:t>
                      </a:r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/ano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56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Pneu e Recapagem </a:t>
                      </a:r>
                    </a:p>
                  </a:txBody>
                  <a:tcPr marL="142875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XX </a:t>
                      </a:r>
                      <a:r>
                        <a:rPr lang="pt-BR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ton</a:t>
                      </a:r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/ano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56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Bateria/ Eletroeletrônico/ Chumbo </a:t>
                      </a:r>
                    </a:p>
                  </a:txBody>
                  <a:tcPr marL="142875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XX um/ano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56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Madeira/ Pallets </a:t>
                      </a:r>
                    </a:p>
                  </a:txBody>
                  <a:tcPr marL="142875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56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Óleo de cozinha </a:t>
                      </a:r>
                    </a:p>
                  </a:txBody>
                  <a:tcPr marL="142875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XX litros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56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Óleo lubrificante </a:t>
                      </a:r>
                    </a:p>
                  </a:txBody>
                  <a:tcPr marL="142875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XX litros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56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Plástico </a:t>
                      </a:r>
                    </a:p>
                  </a:txBody>
                  <a:tcPr marL="142875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56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Lâmpada</a:t>
                      </a:r>
                    </a:p>
                  </a:txBody>
                  <a:tcPr marL="142875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2" name="Retângulo 11"/>
          <p:cNvSpPr/>
          <p:nvPr/>
        </p:nvSpPr>
        <p:spPr>
          <a:xfrm>
            <a:off x="5159896" y="4581128"/>
            <a:ext cx="6624736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000"/>
              </a:spcBef>
              <a:spcAft>
                <a:spcPts val="400"/>
              </a:spcAft>
            </a:pPr>
            <a:r>
              <a:rPr lang="pt-BR" sz="2000" b="1" i="1" kern="0" dirty="0">
                <a:solidFill>
                  <a:srgbClr val="609E5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Indique os valores relacionados ao projeto de sua empresa nas colunas com a descrição dos indicadores apurados. Exemplo: </a:t>
            </a:r>
            <a:br>
              <a:rPr lang="pt-BR" sz="2000" b="1" i="1" kern="0" dirty="0">
                <a:solidFill>
                  <a:srgbClr val="609E5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t-BR" sz="2000" b="1" i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Reciclagem de papelão XXX toneladas / pneu e recapagem XXX toneladas/ ano</a:t>
            </a:r>
          </a:p>
        </p:txBody>
      </p:sp>
    </p:spTree>
    <p:extLst>
      <p:ext uri="{BB962C8B-B14F-4D97-AF65-F5344CB8AC3E}">
        <p14:creationId xmlns:p14="http://schemas.microsoft.com/office/powerpoint/2010/main" val="39087440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1782002"/>
              </p:ext>
            </p:extLst>
          </p:nvPr>
        </p:nvGraphicFramePr>
        <p:xfrm>
          <a:off x="767408" y="1268756"/>
          <a:ext cx="10441158" cy="3168356"/>
        </p:xfrm>
        <a:graphic>
          <a:graphicData uri="http://schemas.openxmlformats.org/drawingml/2006/table">
            <a:tbl>
              <a:tblPr/>
              <a:tblGrid>
                <a:gridCol w="3489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8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89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89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89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89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89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896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6896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6121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PARÂMETROS DE AVALIAÇÃO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%                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Reais        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KW             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M³              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Litros        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Unidades       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Toneladas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Horas        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7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Aumento de Produtividade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07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Ganho Médio</a:t>
                      </a:r>
                    </a:p>
                  </a:txBody>
                  <a:tcPr marL="142875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XXXX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07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Aumento do Tempo Operacional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07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Otimização</a:t>
                      </a:r>
                    </a:p>
                  </a:txBody>
                  <a:tcPr marL="142875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XXX*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07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Redução de </a:t>
                      </a:r>
                      <a:r>
                        <a:rPr lang="pt-BR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Turnover</a:t>
                      </a:r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07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Retenção de Talentos</a:t>
                      </a:r>
                    </a:p>
                  </a:txBody>
                  <a:tcPr marL="142875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XXXX%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07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Capacitação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07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Horas de Treinamento</a:t>
                      </a:r>
                    </a:p>
                  </a:txBody>
                  <a:tcPr marL="142875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XX horas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07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Redução de Acidentes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071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Evolução de Acidentes</a:t>
                      </a:r>
                    </a:p>
                  </a:txBody>
                  <a:tcPr marL="142875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- 40%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9" name="Retângulo 8"/>
          <p:cNvSpPr/>
          <p:nvPr/>
        </p:nvSpPr>
        <p:spPr>
          <a:xfrm>
            <a:off x="5303912" y="4437112"/>
            <a:ext cx="648072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000"/>
              </a:spcBef>
              <a:spcAft>
                <a:spcPts val="400"/>
              </a:spcAft>
            </a:pPr>
            <a:r>
              <a:rPr lang="pt-BR" sz="2000" b="1" i="1" kern="0" dirty="0">
                <a:solidFill>
                  <a:srgbClr val="609E5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Indique os valores relacionados ao projeto de sua empresa nas colunas com a descrição dos indicadores apurados. Exemplo: </a:t>
            </a:r>
            <a:br>
              <a:rPr lang="pt-BR" sz="2000" b="1" i="1" kern="0" dirty="0">
                <a:solidFill>
                  <a:srgbClr val="609E5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t-BR" sz="2000" b="1" i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Aumento de produtividade XX % ao ano/ Retenção de talentos XXX % ao ano / Acidentes – 40% / Investimento em treinamento XX horas/ ano</a:t>
            </a:r>
          </a:p>
        </p:txBody>
      </p:sp>
    </p:spTree>
    <p:extLst>
      <p:ext uri="{BB962C8B-B14F-4D97-AF65-F5344CB8AC3E}">
        <p14:creationId xmlns:p14="http://schemas.microsoft.com/office/powerpoint/2010/main" val="2696363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2117828"/>
              </p:ext>
            </p:extLst>
          </p:nvPr>
        </p:nvGraphicFramePr>
        <p:xfrm>
          <a:off x="1055440" y="2708920"/>
          <a:ext cx="10270356" cy="2427728"/>
        </p:xfrm>
        <a:graphic>
          <a:graphicData uri="http://schemas.openxmlformats.org/drawingml/2006/table">
            <a:tbl>
              <a:tblPr/>
              <a:tblGrid>
                <a:gridCol w="34323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4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4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4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4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47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9405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21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8094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PARÂMETROS DE AVALIAÇÃO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%                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Reais       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KW             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M³              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Litros        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Unidades       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Toneladas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Horas        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29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Doações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29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Alimentos/ Cestas básicas</a:t>
                      </a:r>
                    </a:p>
                  </a:txBody>
                  <a:tcPr marL="142875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XXX </a:t>
                      </a:r>
                      <a:r>
                        <a:rPr lang="pt-BR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ton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531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Higiene e Álcool 70% em unidades</a:t>
                      </a:r>
                    </a:p>
                  </a:txBody>
                  <a:tcPr marL="142875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XXX unidades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29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Brinquedos</a:t>
                      </a:r>
                    </a:p>
                  </a:txBody>
                  <a:tcPr marL="142875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XX</a:t>
                      </a:r>
                      <a:r>
                        <a:rPr lang="pt-BR" sz="1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unidades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229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Roupas</a:t>
                      </a:r>
                    </a:p>
                  </a:txBody>
                  <a:tcPr marL="142875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XX </a:t>
                      </a:r>
                      <a:r>
                        <a:rPr lang="pt-BR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ton</a:t>
                      </a:r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229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42875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Retângulo 7"/>
          <p:cNvSpPr/>
          <p:nvPr/>
        </p:nvSpPr>
        <p:spPr>
          <a:xfrm>
            <a:off x="911424" y="1052736"/>
            <a:ext cx="986509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000"/>
              </a:spcBef>
              <a:spcAft>
                <a:spcPts val="400"/>
              </a:spcAft>
            </a:pPr>
            <a:r>
              <a:rPr lang="pt-BR" sz="2000" b="1" i="1" kern="0" dirty="0">
                <a:solidFill>
                  <a:srgbClr val="609E5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Indique os valores relacionados ao projeto de sua empresa nas colunas com a descrição dos indicadores apurados. Exemplo: </a:t>
            </a:r>
            <a:br>
              <a:rPr lang="pt-BR" sz="2000" b="1" i="1" kern="0" dirty="0">
                <a:solidFill>
                  <a:srgbClr val="609E5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t-BR" sz="2000" b="1" i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Alimentos e cestas básicas doadas XXX toneladas/ Doação de álcool em gel e produtos de higiene XXX unidades/ XXX brinquedos e roupas doados</a:t>
            </a:r>
          </a:p>
        </p:txBody>
      </p:sp>
    </p:spTree>
    <p:extLst>
      <p:ext uri="{BB962C8B-B14F-4D97-AF65-F5344CB8AC3E}">
        <p14:creationId xmlns:p14="http://schemas.microsoft.com/office/powerpoint/2010/main" val="14094284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7661247"/>
              </p:ext>
            </p:extLst>
          </p:nvPr>
        </p:nvGraphicFramePr>
        <p:xfrm>
          <a:off x="1055440" y="2636912"/>
          <a:ext cx="10009112" cy="2209795"/>
        </p:xfrm>
        <a:graphic>
          <a:graphicData uri="http://schemas.openxmlformats.org/drawingml/2006/table">
            <a:tbl>
              <a:tblPr/>
              <a:tblGrid>
                <a:gridCol w="3345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3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30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30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30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30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28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317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3300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2375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PARÂMETROS DE AVALIAÇÃO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%                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Reais       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KW             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M³              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Litros        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Unidades       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Toneladas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Horas        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11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Pessoas Impactadas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11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Nº pessoas impactadas/ Projeto</a:t>
                      </a:r>
                    </a:p>
                  </a:txBody>
                  <a:tcPr marL="142875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XXX reais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XXX pessoas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11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Entidades beneficiadas</a:t>
                      </a:r>
                    </a:p>
                  </a:txBody>
                  <a:tcPr marL="142875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XX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11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42875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Retângulo 8"/>
          <p:cNvSpPr/>
          <p:nvPr/>
        </p:nvSpPr>
        <p:spPr>
          <a:xfrm>
            <a:off x="1049744" y="1196752"/>
            <a:ext cx="10009112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000"/>
              </a:spcBef>
              <a:spcAft>
                <a:spcPts val="400"/>
              </a:spcAft>
            </a:pPr>
            <a:r>
              <a:rPr lang="pt-BR" sz="2000" b="1" i="1" kern="0" dirty="0">
                <a:solidFill>
                  <a:srgbClr val="609E5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Indique os valores relacionados ao projeto de sua empresa nas colunas com a descrição dos indicadores apurados. Exemplo: </a:t>
            </a:r>
            <a:br>
              <a:rPr lang="pt-BR" sz="2000" b="1" i="1" kern="0" dirty="0">
                <a:solidFill>
                  <a:srgbClr val="609E5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t-BR" sz="2000" b="1" i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Número de pessoas impactadas pelo projeto XXX / entidades beneficiadas XXXX</a:t>
            </a:r>
          </a:p>
        </p:txBody>
      </p:sp>
    </p:spTree>
    <p:extLst>
      <p:ext uri="{BB962C8B-B14F-4D97-AF65-F5344CB8AC3E}">
        <p14:creationId xmlns:p14="http://schemas.microsoft.com/office/powerpoint/2010/main" val="3110691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95906" y="1353966"/>
            <a:ext cx="10873207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cs typeface="Arial" panose="020B0604020202020204" pitchFamily="34" charset="0"/>
              </a:rPr>
              <a:t>Bem-vindo ao </a:t>
            </a:r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10º Prêmio de Sustentabilidade!</a:t>
            </a:r>
          </a:p>
          <a:p>
            <a:pPr>
              <a:spcBef>
                <a:spcPts val="600"/>
              </a:spcBef>
            </a:pPr>
            <a:br>
              <a:rPr lang="pt-BR" sz="12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i="1" dirty="0">
                <a:cs typeface="Arial" panose="020B0604020202020204" pitchFamily="34" charset="0"/>
              </a:rPr>
              <a:t>Este modelo padrão de PowerPoint tem como objetivo facilitar o envio de projetos para concorrer ao prêmio, garantindo que todas as informações relevantes sejam apresentadas de forma clara, concisa e visualmente atraente.</a:t>
            </a:r>
            <a:endParaRPr lang="pt-BR" sz="1200" i="1" dirty="0"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pt-BR" sz="2000" b="1" i="1" dirty="0">
                <a:solidFill>
                  <a:prstClr val="black"/>
                </a:solidFill>
                <a:ea typeface="Roboto" pitchFamily="2" charset="0"/>
                <a:cs typeface="Arial" panose="020B0604020202020204" pitchFamily="34" charset="0"/>
              </a:rPr>
              <a:t>Leia o regulamento: </a:t>
            </a:r>
            <a:r>
              <a:rPr lang="pt-BR" sz="2000" i="1" dirty="0">
                <a:solidFill>
                  <a:prstClr val="black"/>
                </a:solidFill>
                <a:ea typeface="Roboto" pitchFamily="2" charset="0"/>
                <a:cs typeface="Arial" panose="020B0604020202020204" pitchFamily="34" charset="0"/>
              </a:rPr>
              <a:t>É fundamental que você leia atentamente o regulamento do prêmio para entender os requisitos e critérios de avaliação;</a:t>
            </a:r>
            <a:endParaRPr lang="pt-BR" sz="1200" i="1" dirty="0"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pt-BR" sz="2000" b="1" i="1" dirty="0">
                <a:solidFill>
                  <a:prstClr val="black"/>
                </a:solidFill>
                <a:ea typeface="Roboto" pitchFamily="2" charset="0"/>
                <a:cs typeface="Arial" panose="020B0604020202020204" pitchFamily="34" charset="0"/>
              </a:rPr>
              <a:t>Critérios de avaliação: </a:t>
            </a:r>
            <a:r>
              <a:rPr lang="pt-BR" sz="2000" i="1" dirty="0">
                <a:solidFill>
                  <a:prstClr val="black"/>
                </a:solidFill>
                <a:ea typeface="Roboto" pitchFamily="2" charset="0"/>
                <a:cs typeface="Arial" panose="020B0604020202020204" pitchFamily="34" charset="0"/>
              </a:rPr>
              <a:t>Leia atentamente os critérios de avaliação e certifique-se de que sua proposta atenda a todos eles.</a:t>
            </a:r>
            <a:endParaRPr lang="pt-BR" sz="1400" b="1" i="1" dirty="0">
              <a:solidFill>
                <a:prstClr val="black"/>
              </a:solidFill>
              <a:ea typeface="Roboto" pitchFamily="2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pt-BR" sz="2000" b="1" i="1" dirty="0">
                <a:cs typeface="Arial" panose="020B0604020202020204" pitchFamily="34" charset="0"/>
              </a:rPr>
              <a:t>Preencha o modelo: </a:t>
            </a:r>
            <a:r>
              <a:rPr lang="pt-BR" sz="2000" i="1" dirty="0">
                <a:cs typeface="Arial" panose="020B0604020202020204" pitchFamily="34" charset="0"/>
              </a:rPr>
              <a:t>Utilize o modelo como guia para organizar e apresentar as informações sobre seu projeto. Certifique-se de incluir todas as informações solicitadas no regulamento.</a:t>
            </a:r>
          </a:p>
          <a:p>
            <a:pPr>
              <a:spcBef>
                <a:spcPts val="600"/>
              </a:spcBef>
            </a:pPr>
            <a:r>
              <a:rPr lang="pt-BR" sz="2000" b="1" i="1" dirty="0">
                <a:cs typeface="Arial" panose="020B0604020202020204" pitchFamily="34" charset="0"/>
              </a:rPr>
              <a:t>Lembre-se da tabela de indicadores: preencha obrigatoriamente </a:t>
            </a:r>
            <a:r>
              <a:rPr lang="pt-BR" sz="2000" i="1" dirty="0">
                <a:cs typeface="Arial" panose="020B0604020202020204" pitchFamily="34" charset="0"/>
              </a:rPr>
              <a:t>a tabela com as informações referentes ao seu projeto. </a:t>
            </a:r>
          </a:p>
          <a:p>
            <a:pPr>
              <a:spcBef>
                <a:spcPts val="600"/>
              </a:spcBef>
            </a:pPr>
            <a:r>
              <a:rPr lang="pt-BR" sz="2000" b="1" i="1" dirty="0">
                <a:cs typeface="Arial" panose="020B0604020202020204" pitchFamily="34" charset="0"/>
              </a:rPr>
              <a:t>Revise cuidadosamente: </a:t>
            </a:r>
            <a:r>
              <a:rPr lang="pt-BR" sz="2000" i="1" dirty="0">
                <a:cs typeface="Arial" panose="020B0604020202020204" pitchFamily="34" charset="0"/>
              </a:rPr>
              <a:t>Antes de enviar seu projeto, revise cuidadosamente o conteúdo para garantir que não haja erros gramaticais ou ortográficos e que todas as informações estejam corretas e completas</a:t>
            </a:r>
            <a:endParaRPr lang="pt-BR" i="1" dirty="0">
              <a:solidFill>
                <a:prstClr val="black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F2283BE-FB0C-ECFD-6F68-CBE4C1FE1C87}"/>
              </a:ext>
            </a:extLst>
          </p:cNvPr>
          <p:cNvSpPr txBox="1"/>
          <p:nvPr/>
        </p:nvSpPr>
        <p:spPr>
          <a:xfrm>
            <a:off x="4195231" y="620688"/>
            <a:ext cx="3874558" cy="733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4165" b="1" i="1" dirty="0">
                <a:solidFill>
                  <a:schemeClr val="accent1">
                    <a:lumMod val="75000"/>
                  </a:schemeClr>
                </a:solidFill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Edição 2024</a:t>
            </a:r>
          </a:p>
        </p:txBody>
      </p:sp>
    </p:spTree>
    <p:extLst>
      <p:ext uri="{BB962C8B-B14F-4D97-AF65-F5344CB8AC3E}">
        <p14:creationId xmlns:p14="http://schemas.microsoft.com/office/powerpoint/2010/main" val="586805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e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1653118"/>
              </p:ext>
            </p:extLst>
          </p:nvPr>
        </p:nvGraphicFramePr>
        <p:xfrm>
          <a:off x="911424" y="2780928"/>
          <a:ext cx="10009112" cy="2067913"/>
        </p:xfrm>
        <a:graphic>
          <a:graphicData uri="http://schemas.openxmlformats.org/drawingml/2006/table">
            <a:tbl>
              <a:tblPr/>
              <a:tblGrid>
                <a:gridCol w="3345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3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30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30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30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30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30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3300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3300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1768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PARÂMETROS DE AVALIAÇÃO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%                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Reais       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KW             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M³              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Litros        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Unidades       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Toneladas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Horas         por Ano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609E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55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Saving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255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Redução de Custos</a:t>
                      </a:r>
                    </a:p>
                  </a:txBody>
                  <a:tcPr marL="142875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XXXXX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255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Investimento</a:t>
                      </a:r>
                    </a:p>
                  </a:txBody>
                  <a:tcPr marL="142875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XXXX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255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142875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Retângulo 8"/>
          <p:cNvSpPr/>
          <p:nvPr/>
        </p:nvSpPr>
        <p:spPr>
          <a:xfrm>
            <a:off x="900747" y="1124744"/>
            <a:ext cx="986509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000"/>
              </a:spcBef>
              <a:spcAft>
                <a:spcPts val="400"/>
              </a:spcAft>
            </a:pPr>
            <a:r>
              <a:rPr lang="pt-BR" sz="2000" b="1" i="1" kern="0" dirty="0">
                <a:solidFill>
                  <a:srgbClr val="609E5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Indique os valores relacionados ao projeto de sua empresa nas colunas com a descrição dos indicadores apurados. Exemplo: </a:t>
            </a:r>
            <a:br>
              <a:rPr lang="pt-BR" sz="2000" b="1" i="1" kern="0" dirty="0">
                <a:solidFill>
                  <a:srgbClr val="609E5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t-BR" sz="2000" b="1" i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Este projeto apresentou uma redução de XXXXXX reais em custos/  O Investimento no Projeto foi de XXX reais</a:t>
            </a:r>
          </a:p>
        </p:txBody>
      </p:sp>
    </p:spTree>
    <p:extLst>
      <p:ext uri="{BB962C8B-B14F-4D97-AF65-F5344CB8AC3E}">
        <p14:creationId xmlns:p14="http://schemas.microsoft.com/office/powerpoint/2010/main" val="11682150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911424" y="620688"/>
            <a:ext cx="10513168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Fechando com Chave de Ouro:</a:t>
            </a:r>
          </a:p>
          <a:p>
            <a:endParaRPr lang="pt-BR" sz="2000" dirty="0">
              <a:cs typeface="Arial" panose="020B0604020202020204" pitchFamily="34" charset="0"/>
            </a:endParaRPr>
          </a:p>
          <a:p>
            <a:r>
              <a:rPr lang="pt-BR" sz="2000" dirty="0">
                <a:cs typeface="Arial" panose="020B0604020202020204" pitchFamily="34" charset="0"/>
              </a:rPr>
              <a:t>Ao concluir a apresentação do seu projeto, lembre-se de destacar os indicadores e informações que comprovam sua sustentabilidade e potencial de longo prazo. </a:t>
            </a:r>
          </a:p>
          <a:p>
            <a:r>
              <a:rPr lang="pt-BR" sz="2000" dirty="0">
                <a:cs typeface="Arial" panose="020B0604020202020204" pitchFamily="34" charset="0"/>
              </a:rPr>
              <a:t>Isso demonstra sua visão estratégica para o futuro. </a:t>
            </a:r>
          </a:p>
          <a:p>
            <a:endParaRPr lang="pt-BR" sz="2000" dirty="0">
              <a:cs typeface="Arial" panose="020B0604020202020204" pitchFamily="34" charset="0"/>
            </a:endParaRPr>
          </a:p>
          <a:p>
            <a:r>
              <a:rPr lang="pt-BR" sz="2000" b="1" dirty="0">
                <a:cs typeface="Arial" panose="020B0604020202020204" pitchFamily="34" charset="0"/>
              </a:rPr>
              <a:t>Enfatize: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cs typeface="Arial" panose="020B0604020202020204" pitchFamily="34" charset="0"/>
              </a:rPr>
              <a:t>Plano de Ação para o Futuro;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cs typeface="Arial" panose="020B0604020202020204" pitchFamily="34" charset="0"/>
              </a:rPr>
              <a:t>Potencial de Escalabilidade;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cs typeface="Arial" panose="020B0604020202020204" pitchFamily="34" charset="0"/>
              </a:rPr>
              <a:t>Engajamento das Partes Interessadas;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cs typeface="Arial" panose="020B0604020202020204" pitchFamily="34" charset="0"/>
              </a:rPr>
              <a:t>Sustentabilidade Financeira.</a:t>
            </a:r>
          </a:p>
          <a:p>
            <a:endParaRPr lang="pt-BR" sz="2000" dirty="0">
              <a:cs typeface="Arial" panose="020B0604020202020204" pitchFamily="34" charset="0"/>
            </a:endParaRPr>
          </a:p>
          <a:p>
            <a:r>
              <a:rPr lang="pt-BR" sz="2000" dirty="0">
                <a:cs typeface="Arial" panose="020B0604020202020204" pitchFamily="34" charset="0"/>
              </a:rPr>
              <a:t>Ao mostrar o compromisso com a sustentabilidade, você transmite confiança à comissão julgadora e aumenta as chances de conquistar o prêmio, além de garantir um impacto positivo e duradouro para o mundo.</a:t>
            </a:r>
          </a:p>
          <a:p>
            <a:endParaRPr lang="pt-BR" sz="2000" dirty="0">
              <a:cs typeface="Arial" panose="020B0604020202020204" pitchFamily="34" charset="0"/>
            </a:endParaRPr>
          </a:p>
          <a:p>
            <a:r>
              <a:rPr lang="pt-BR" sz="2000" b="1" i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Desejamos a você um ótimo resultado!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z="1400" i="1" dirty="0">
              <a:solidFill>
                <a:prstClr val="black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121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4195231" y="620688"/>
            <a:ext cx="3874558" cy="733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4165" b="1" i="1" dirty="0">
                <a:solidFill>
                  <a:schemeClr val="accent1">
                    <a:lumMod val="75000"/>
                  </a:schemeClr>
                </a:solidFill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Edição 2024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659901" y="1353966"/>
            <a:ext cx="1083669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400" b="1" i="0" dirty="0">
                <a:solidFill>
                  <a:srgbClr val="1F1F1F"/>
                </a:solidFill>
                <a:effectLst/>
                <a:highlight>
                  <a:srgbClr val="FFFFFF"/>
                </a:highlight>
              </a:rPr>
              <a:t>Dicas importantes:</a:t>
            </a:r>
          </a:p>
          <a:p>
            <a:pPr algn="l"/>
            <a:endParaRPr lang="pt-BR" sz="1400" b="0" i="0" dirty="0">
              <a:solidFill>
                <a:srgbClr val="1F1F1F"/>
              </a:solidFill>
              <a:effectLst/>
              <a:highlight>
                <a:srgbClr val="FFFFFF"/>
              </a:highlight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2000" b="1" i="0" dirty="0">
                <a:solidFill>
                  <a:srgbClr val="1F1F1F"/>
                </a:solidFill>
                <a:effectLst/>
                <a:highlight>
                  <a:srgbClr val="FFFFFF"/>
                </a:highlight>
              </a:rPr>
              <a:t> Seja claro e conciso:</a:t>
            </a:r>
            <a:r>
              <a:rPr lang="pt-BR" sz="2000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</a:rPr>
              <a:t> </a:t>
            </a:r>
            <a:r>
              <a:rPr lang="pt-BR" sz="2000" b="0" i="1" dirty="0">
                <a:solidFill>
                  <a:srgbClr val="1F1F1F"/>
                </a:solidFill>
                <a:effectLst/>
                <a:highlight>
                  <a:srgbClr val="FFFFFF"/>
                </a:highlight>
              </a:rPr>
              <a:t>Apresente as informações de forma clara e concisa, evitando textos longos e parágrafos desnecessários. Utilize linguagem direta e objetiva</a:t>
            </a:r>
            <a:r>
              <a:rPr lang="pt-BR" sz="2000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</a:rPr>
              <a:t>.</a:t>
            </a:r>
          </a:p>
          <a:p>
            <a:pPr algn="l"/>
            <a:endParaRPr lang="pt-BR" sz="1200" b="0" i="0" dirty="0">
              <a:solidFill>
                <a:srgbClr val="1F1F1F"/>
              </a:solidFill>
              <a:effectLst/>
              <a:highlight>
                <a:srgbClr val="FFFFFF"/>
              </a:highlight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2000" b="1" i="0" dirty="0">
                <a:solidFill>
                  <a:srgbClr val="1F1F1F"/>
                </a:solidFill>
                <a:effectLst/>
                <a:highlight>
                  <a:srgbClr val="FFFFFF"/>
                </a:highlight>
              </a:rPr>
              <a:t> Utilize recursos visuais:</a:t>
            </a:r>
            <a:r>
              <a:rPr lang="pt-BR" sz="2000" b="0" i="1" dirty="0">
                <a:solidFill>
                  <a:srgbClr val="1F1F1F"/>
                </a:solidFill>
                <a:effectLst/>
                <a:highlight>
                  <a:srgbClr val="FFFFFF"/>
                </a:highlight>
              </a:rPr>
              <a:t> Imagens, gráficos e tabelas podem ser utilizados para tornar sua apresentação mais atraente e facilitar a compreensão das informações pelo jurados.</a:t>
            </a:r>
          </a:p>
          <a:p>
            <a:pPr algn="l"/>
            <a:endParaRPr lang="pt-BR" sz="1200" b="0" i="0" dirty="0">
              <a:solidFill>
                <a:srgbClr val="1F1F1F"/>
              </a:solidFill>
              <a:effectLst/>
              <a:highlight>
                <a:srgbClr val="FFFFFF"/>
              </a:highlight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2000" b="1" i="0" dirty="0">
                <a:solidFill>
                  <a:srgbClr val="1F1F1F"/>
                </a:solidFill>
                <a:effectLst/>
                <a:highlight>
                  <a:srgbClr val="FFFFFF"/>
                </a:highlight>
              </a:rPr>
              <a:t> Mantenha o foco:</a:t>
            </a:r>
            <a:r>
              <a:rPr lang="pt-BR" sz="2000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</a:rPr>
              <a:t> </a:t>
            </a:r>
            <a:r>
              <a:rPr lang="pt-BR" sz="2000" b="0" i="1" dirty="0">
                <a:solidFill>
                  <a:srgbClr val="1F1F1F"/>
                </a:solidFill>
                <a:effectLst/>
                <a:highlight>
                  <a:srgbClr val="FFFFFF"/>
                </a:highlight>
              </a:rPr>
              <a:t>Certifique-se de que sua apresentação esteja focada nos pontos mais importantes do seu projeto e que demonstre claramente como ele se encaixa nos critérios de avaliação do prêmio e na categoria escolhida</a:t>
            </a:r>
            <a:r>
              <a:rPr lang="pt-BR" sz="2000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200" b="1" i="1" dirty="0">
                <a:solidFill>
                  <a:srgbClr val="FF0000"/>
                </a:solidFill>
                <a:ea typeface="Roboto" pitchFamily="2" charset="0"/>
                <a:cs typeface="Arial" panose="020B0604020202020204" pitchFamily="34" charset="0"/>
              </a:rPr>
              <a:t> 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sz="2000" i="1" dirty="0">
                <a:solidFill>
                  <a:prstClr val="black"/>
                </a:solidFill>
                <a:ea typeface="Roboto" pitchFamily="2" charset="0"/>
                <a:cs typeface="Arial" panose="020B0604020202020204" pitchFamily="34" charset="0"/>
              </a:rPr>
              <a:t>Antes de enviar para a comissão organizadora, apresente o projeto para pessoas que não conhecem o conteúdo e veja se foi bem compreendido. 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sz="2000" i="1" dirty="0">
                <a:solidFill>
                  <a:prstClr val="black"/>
                </a:solidFill>
                <a:ea typeface="Roboto" pitchFamily="2" charset="0"/>
                <a:cs typeface="Arial" panose="020B0604020202020204" pitchFamily="34" charset="0"/>
              </a:rPr>
              <a:t>Tenha certeza que não faltaram informações.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sz="2000" i="1" dirty="0">
                <a:solidFill>
                  <a:prstClr val="black"/>
                </a:solidFill>
                <a:ea typeface="Roboto" pitchFamily="2" charset="0"/>
                <a:cs typeface="Arial" panose="020B0604020202020204" pitchFamily="34" charset="0"/>
              </a:rPr>
              <a:t>Inclua documentos e dados que validem as informações declaradas.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sz="2000" i="1" dirty="0">
                <a:solidFill>
                  <a:prstClr val="black"/>
                </a:solidFill>
                <a:ea typeface="Roboto" pitchFamily="2" charset="0"/>
                <a:cs typeface="Arial" panose="020B0604020202020204" pitchFamily="34" charset="0"/>
              </a:rPr>
              <a:t>Use fotos e imagens para ilustrar e deixar sua apresentação mais dinâmica.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sz="2000" i="1" dirty="0">
                <a:solidFill>
                  <a:prstClr val="black"/>
                </a:solidFill>
                <a:ea typeface="Roboto" pitchFamily="2" charset="0"/>
                <a:cs typeface="Arial" panose="020B0604020202020204" pitchFamily="34" charset="0"/>
              </a:rPr>
              <a:t>Preencha um arquivo para cada projeto inscrito e envie à Comissão Organizadora.</a:t>
            </a:r>
          </a:p>
        </p:txBody>
      </p:sp>
    </p:spTree>
    <p:extLst>
      <p:ext uri="{BB962C8B-B14F-4D97-AF65-F5344CB8AC3E}">
        <p14:creationId xmlns:p14="http://schemas.microsoft.com/office/powerpoint/2010/main" val="952809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767408" y="1484784"/>
            <a:ext cx="10116619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pt-BR" sz="2000" b="1" dirty="0">
                <a:solidFill>
                  <a:prstClr val="black"/>
                </a:solidFill>
                <a:ea typeface="Roboto" pitchFamily="2" charset="0"/>
                <a:cs typeface="Arial" panose="020B0604020202020204" pitchFamily="34" charset="0"/>
              </a:rPr>
              <a:t>Vídeo Complementar: Apresentação do Projeto</a:t>
            </a:r>
            <a:br>
              <a:rPr lang="pt-BR" b="1" dirty="0">
                <a:solidFill>
                  <a:prstClr val="black"/>
                </a:solidFill>
                <a:ea typeface="Roboto" pitchFamily="2" charset="0"/>
                <a:cs typeface="Arial" panose="020B0604020202020204" pitchFamily="34" charset="0"/>
              </a:rPr>
            </a:br>
            <a:endParaRPr lang="pt-BR" sz="1100" b="1" dirty="0">
              <a:solidFill>
                <a:prstClr val="black"/>
              </a:solidFill>
              <a:ea typeface="Roboto" pitchFamily="2" charset="0"/>
              <a:cs typeface="Arial" panose="020B0604020202020204" pitchFamily="34" charset="0"/>
            </a:endParaRPr>
          </a:p>
          <a:p>
            <a:pPr algn="l">
              <a:spcBef>
                <a:spcPts val="600"/>
              </a:spcBef>
            </a:pPr>
            <a:r>
              <a:rPr lang="pt-BR" sz="2000" b="1" dirty="0">
                <a:solidFill>
                  <a:prstClr val="black"/>
                </a:solidFill>
                <a:ea typeface="Roboto" pitchFamily="2" charset="0"/>
                <a:cs typeface="Arial" panose="020B0604020202020204" pitchFamily="34" charset="0"/>
              </a:rPr>
              <a:t>Foco no Essencial: </a:t>
            </a:r>
            <a:r>
              <a:rPr lang="pt-BR" sz="2000" i="1" dirty="0">
                <a:solidFill>
                  <a:prstClr val="black"/>
                </a:solidFill>
                <a:ea typeface="Roboto" pitchFamily="2" charset="0"/>
                <a:cs typeface="Arial" panose="020B0604020202020204" pitchFamily="34" charset="0"/>
              </a:rPr>
              <a:t>Apresente o projeto, destacando os pontos mais relevantes e seu impacto</a:t>
            </a:r>
            <a:r>
              <a:rPr lang="pt-BR" sz="2000" dirty="0">
                <a:solidFill>
                  <a:prstClr val="black"/>
                </a:solidFill>
                <a:ea typeface="Roboto" pitchFamily="2" charset="0"/>
                <a:cs typeface="Arial" panose="020B0604020202020204" pitchFamily="34" charset="0"/>
              </a:rPr>
              <a:t>.</a:t>
            </a:r>
          </a:p>
          <a:p>
            <a:pPr algn="l">
              <a:spcBef>
                <a:spcPts val="600"/>
              </a:spcBef>
            </a:pPr>
            <a:r>
              <a:rPr lang="pt-BR" sz="2000" b="1" dirty="0">
                <a:solidFill>
                  <a:prstClr val="black"/>
                </a:solidFill>
                <a:ea typeface="Roboto" pitchFamily="2" charset="0"/>
                <a:cs typeface="Arial" panose="020B0604020202020204" pitchFamily="34" charset="0"/>
              </a:rPr>
              <a:t>Depoimento: </a:t>
            </a:r>
            <a:r>
              <a:rPr lang="pt-BR" sz="2000" i="1" dirty="0">
                <a:solidFill>
                  <a:prstClr val="black"/>
                </a:solidFill>
                <a:ea typeface="Roboto" pitchFamily="2" charset="0"/>
                <a:cs typeface="Arial" panose="020B0604020202020204" pitchFamily="34" charset="0"/>
              </a:rPr>
              <a:t>Utilize um discurso simples e direto, transmitindo a paixão e o entusiasmo pelo projeto</a:t>
            </a:r>
            <a:r>
              <a:rPr lang="pt-BR" sz="2000" dirty="0">
                <a:solidFill>
                  <a:prstClr val="black"/>
                </a:solidFill>
                <a:ea typeface="Roboto" pitchFamily="2" charset="0"/>
                <a:cs typeface="Arial" panose="020B0604020202020204" pitchFamily="34" charset="0"/>
              </a:rPr>
              <a:t>.</a:t>
            </a:r>
          </a:p>
          <a:p>
            <a:pPr algn="l">
              <a:spcBef>
                <a:spcPts val="600"/>
              </a:spcBef>
            </a:pPr>
            <a:r>
              <a:rPr lang="pt-BR" sz="2000" b="1" dirty="0">
                <a:solidFill>
                  <a:prstClr val="black"/>
                </a:solidFill>
                <a:ea typeface="Roboto" pitchFamily="2" charset="0"/>
                <a:cs typeface="Arial" panose="020B0604020202020204" pitchFamily="34" charset="0"/>
              </a:rPr>
              <a:t>Qualidade de Áudio e Vídeo</a:t>
            </a:r>
            <a:r>
              <a:rPr lang="pt-BR" sz="2000" b="1" i="1" dirty="0">
                <a:solidFill>
                  <a:prstClr val="black"/>
                </a:solidFill>
                <a:ea typeface="Roboto" pitchFamily="2" charset="0"/>
                <a:cs typeface="Arial" panose="020B0604020202020204" pitchFamily="34" charset="0"/>
              </a:rPr>
              <a:t>: </a:t>
            </a:r>
            <a:r>
              <a:rPr lang="pt-BR" sz="2000" i="1" dirty="0">
                <a:solidFill>
                  <a:prstClr val="black"/>
                </a:solidFill>
                <a:ea typeface="Roboto" pitchFamily="2" charset="0"/>
                <a:cs typeface="Arial" panose="020B0604020202020204" pitchFamily="34" charset="0"/>
              </a:rPr>
              <a:t>Certifique-se de que o áudio esteja claro e o vídeo nítido para uma ótima experiência.</a:t>
            </a:r>
          </a:p>
          <a:p>
            <a:pPr algn="l">
              <a:spcBef>
                <a:spcPts val="600"/>
              </a:spcBef>
            </a:pPr>
            <a:endParaRPr lang="pt-BR" sz="2000" dirty="0">
              <a:solidFill>
                <a:prstClr val="black"/>
              </a:solidFill>
              <a:ea typeface="Roboto" pitchFamily="2" charset="0"/>
              <a:cs typeface="Arial" panose="020B0604020202020204" pitchFamily="34" charset="0"/>
            </a:endParaRPr>
          </a:p>
          <a:p>
            <a:pPr algn="l">
              <a:spcBef>
                <a:spcPts val="600"/>
              </a:spcBef>
            </a:pPr>
            <a:r>
              <a:rPr lang="pt-BR" sz="2000" b="1" dirty="0">
                <a:solidFill>
                  <a:prstClr val="black"/>
                </a:solidFill>
                <a:ea typeface="Roboto" pitchFamily="2" charset="0"/>
                <a:cs typeface="Arial" panose="020B0604020202020204" pitchFamily="34" charset="0"/>
              </a:rPr>
              <a:t>Dicas para um Vídeo de Sucesso:</a:t>
            </a:r>
          </a:p>
          <a:p>
            <a:pPr algn="l">
              <a:spcBef>
                <a:spcPts val="600"/>
              </a:spcBef>
            </a:pPr>
            <a:r>
              <a:rPr lang="pt-BR" sz="2000" b="1" dirty="0">
                <a:solidFill>
                  <a:prstClr val="black"/>
                </a:solidFill>
                <a:ea typeface="Roboto" pitchFamily="2" charset="0"/>
                <a:cs typeface="Arial" panose="020B0604020202020204" pitchFamily="34" charset="0"/>
              </a:rPr>
              <a:t>Antes de gravar: </a:t>
            </a:r>
            <a:r>
              <a:rPr lang="pt-BR" sz="2000" i="1" dirty="0">
                <a:solidFill>
                  <a:prstClr val="black"/>
                </a:solidFill>
                <a:ea typeface="Roboto" pitchFamily="2" charset="0"/>
                <a:cs typeface="Arial" panose="020B0604020202020204" pitchFamily="34" charset="0"/>
              </a:rPr>
              <a:t>Crie um roteiro conciso que aborde os pontos-chave do projeto.</a:t>
            </a:r>
          </a:p>
          <a:p>
            <a:pPr algn="l">
              <a:spcBef>
                <a:spcPts val="600"/>
              </a:spcBef>
            </a:pPr>
            <a:r>
              <a:rPr lang="pt-BR" sz="2000" b="1" dirty="0">
                <a:solidFill>
                  <a:prstClr val="black"/>
                </a:solidFill>
                <a:ea typeface="Roboto" pitchFamily="2" charset="0"/>
                <a:cs typeface="Arial" panose="020B0604020202020204" pitchFamily="34" charset="0"/>
              </a:rPr>
              <a:t>Entusiasmo: </a:t>
            </a:r>
            <a:r>
              <a:rPr lang="pt-BR" sz="2000" i="1" dirty="0">
                <a:solidFill>
                  <a:prstClr val="black"/>
                </a:solidFill>
                <a:ea typeface="Roboto" pitchFamily="2" charset="0"/>
                <a:cs typeface="Arial" panose="020B0604020202020204" pitchFamily="34" charset="0"/>
              </a:rPr>
              <a:t>Demonstre paixão pelo projeto e transmita a mensagem com convicção.</a:t>
            </a:r>
          </a:p>
          <a:p>
            <a:pPr algn="l">
              <a:spcBef>
                <a:spcPts val="600"/>
              </a:spcBef>
            </a:pPr>
            <a:r>
              <a:rPr lang="pt-BR" sz="2000" b="1" dirty="0">
                <a:solidFill>
                  <a:prstClr val="black"/>
                </a:solidFill>
                <a:ea typeface="Roboto" pitchFamily="2" charset="0"/>
                <a:cs typeface="Arial" panose="020B0604020202020204" pitchFamily="34" charset="0"/>
              </a:rPr>
              <a:t>Lembre-se: </a:t>
            </a:r>
            <a:r>
              <a:rPr lang="pt-BR" sz="2000" i="1" dirty="0">
                <a:solidFill>
                  <a:prstClr val="black"/>
                </a:solidFill>
                <a:ea typeface="Roboto" pitchFamily="2" charset="0"/>
                <a:cs typeface="Arial" panose="020B0604020202020204" pitchFamily="34" charset="0"/>
              </a:rPr>
              <a:t>Este vídeo é uma oportunidade única de mostrar a personalidade e o impacto real do seu projeto. Invista tempo e cuidado para impressionar os jurados.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CA79474-60EA-7505-7C21-4BAB18B79762}"/>
              </a:ext>
            </a:extLst>
          </p:cNvPr>
          <p:cNvSpPr txBox="1"/>
          <p:nvPr/>
        </p:nvSpPr>
        <p:spPr>
          <a:xfrm>
            <a:off x="4195231" y="620688"/>
            <a:ext cx="3874558" cy="733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4165" b="1" i="1" dirty="0">
                <a:solidFill>
                  <a:schemeClr val="accent1">
                    <a:lumMod val="75000"/>
                  </a:schemeClr>
                </a:solidFill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Edição 2024</a:t>
            </a:r>
          </a:p>
        </p:txBody>
      </p:sp>
    </p:spTree>
    <p:extLst>
      <p:ext uri="{BB962C8B-B14F-4D97-AF65-F5344CB8AC3E}">
        <p14:creationId xmlns:p14="http://schemas.microsoft.com/office/powerpoint/2010/main" val="2959687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753948" y="620688"/>
            <a:ext cx="8684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3600" b="1" i="1" dirty="0">
                <a:solidFill>
                  <a:schemeClr val="accent1">
                    <a:lumMod val="75000"/>
                  </a:schemeClr>
                </a:solidFill>
                <a:latin typeface="Roboto" pitchFamily="2" charset="0"/>
                <a:ea typeface="Roboto" pitchFamily="2" charset="0"/>
                <a:cs typeface="Arial" panose="020B0604020202020204" pitchFamily="34" charset="0"/>
              </a:rPr>
              <a:t>Slide 1: Resumo Obrigatório do Projeto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767408" y="1484784"/>
            <a:ext cx="10116619" cy="96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pt-BR" sz="2000" b="1" i="0" dirty="0">
                <a:solidFill>
                  <a:srgbClr val="1F1F1F"/>
                </a:solidFill>
                <a:effectLst/>
                <a:highlight>
                  <a:srgbClr val="FFFFFF"/>
                </a:highlight>
              </a:rPr>
              <a:t>Nome do Projeto:</a:t>
            </a:r>
            <a:r>
              <a:rPr lang="pt-BR" sz="2000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</a:rPr>
              <a:t> [Insira o nome do seu projeto aqui]</a:t>
            </a:r>
          </a:p>
          <a:p>
            <a:pPr algn="l">
              <a:lnSpc>
                <a:spcPct val="150000"/>
              </a:lnSpc>
            </a:pPr>
            <a:r>
              <a:rPr lang="pt-BR" sz="2000" b="1" i="0" dirty="0">
                <a:solidFill>
                  <a:srgbClr val="1F1F1F"/>
                </a:solidFill>
                <a:effectLst/>
                <a:highlight>
                  <a:srgbClr val="FFFFFF"/>
                </a:highlight>
              </a:rPr>
              <a:t>Objetivo do Projeto:</a:t>
            </a:r>
            <a:r>
              <a:rPr lang="pt-BR" sz="2000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</a:rPr>
              <a:t> [Insira um resumo descritivo do objetivo do seu projeto aqui]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7BAC6C4-DD7C-E9D1-C49B-AA2D2AF30A35}"/>
              </a:ext>
            </a:extLst>
          </p:cNvPr>
          <p:cNvSpPr txBox="1"/>
          <p:nvPr/>
        </p:nvSpPr>
        <p:spPr>
          <a:xfrm>
            <a:off x="748987" y="2556453"/>
            <a:ext cx="10725168" cy="1745093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pPr algn="l">
              <a:lnSpc>
                <a:spcPct val="150000"/>
              </a:lnSpc>
            </a:pPr>
            <a:r>
              <a:rPr lang="pt-BR" sz="1800" b="1" i="0" dirty="0">
                <a:solidFill>
                  <a:srgbClr val="1F1F1F"/>
                </a:solidFill>
                <a:effectLst/>
                <a:highlight>
                  <a:srgbClr val="FFFFFF"/>
                </a:highlight>
              </a:rPr>
              <a:t>Tópicos com as Principais Ações:</a:t>
            </a:r>
            <a:endParaRPr lang="pt-BR" sz="1800" b="0" i="0" dirty="0">
              <a:solidFill>
                <a:srgbClr val="1F1F1F"/>
              </a:solidFill>
              <a:effectLst/>
              <a:highlight>
                <a:srgbClr val="FFFFFF"/>
              </a:highlight>
            </a:endParaRP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800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</a:rPr>
              <a:t>[Ação 1]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800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</a:rPr>
              <a:t>[Ação 2]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800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</a:rPr>
              <a:t>[Ação 3]</a:t>
            </a:r>
          </a:p>
          <a:p>
            <a:pPr algn="l">
              <a:lnSpc>
                <a:spcPct val="150000"/>
              </a:lnSpc>
            </a:pPr>
            <a:r>
              <a:rPr lang="pt-BR" sz="1800" b="1" i="0" dirty="0">
                <a:solidFill>
                  <a:srgbClr val="1F1F1F"/>
                </a:solidFill>
                <a:effectLst/>
                <a:highlight>
                  <a:srgbClr val="FFFFFF"/>
                </a:highlight>
              </a:rPr>
              <a:t>Principais Resultados:</a:t>
            </a:r>
            <a:endParaRPr lang="pt-BR" sz="1800" b="0" i="0" dirty="0">
              <a:solidFill>
                <a:srgbClr val="1F1F1F"/>
              </a:solidFill>
              <a:effectLst/>
              <a:highlight>
                <a:srgbClr val="FFFFFF"/>
              </a:highlight>
            </a:endParaRP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800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</a:rPr>
              <a:t>[Resultado 1]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800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</a:rPr>
              <a:t>[Resultado 2]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800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</a:rPr>
              <a:t>[Resultado 3]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E0E61ED-C351-DCB4-8B34-A46F407BC92F}"/>
              </a:ext>
            </a:extLst>
          </p:cNvPr>
          <p:cNvSpPr txBox="1"/>
          <p:nvPr/>
        </p:nvSpPr>
        <p:spPr>
          <a:xfrm>
            <a:off x="748987" y="4797152"/>
            <a:ext cx="3906853" cy="17113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pt-BR" sz="1800" b="1" i="0" dirty="0">
                <a:solidFill>
                  <a:srgbClr val="1F1F1F"/>
                </a:solidFill>
                <a:effectLst/>
                <a:highlight>
                  <a:srgbClr val="FFFFFF"/>
                </a:highlight>
              </a:rPr>
              <a:t>ODS principal:</a:t>
            </a:r>
            <a:endParaRPr lang="pt-BR" sz="1800" b="0" i="0" dirty="0">
              <a:solidFill>
                <a:srgbClr val="1F1F1F"/>
              </a:solidFill>
              <a:effectLst/>
              <a:highlight>
                <a:srgbClr val="FFFFFF"/>
              </a:highlight>
            </a:endParaRP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800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</a:rPr>
              <a:t>[Objetivo de Desenvolvimento Sustentável ao qual o projeto está alinhado]</a:t>
            </a:r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E066941-C35C-27AE-4013-63FAFB4195F8}"/>
              </a:ext>
            </a:extLst>
          </p:cNvPr>
          <p:cNvSpPr txBox="1"/>
          <p:nvPr/>
        </p:nvSpPr>
        <p:spPr>
          <a:xfrm>
            <a:off x="5951984" y="4477193"/>
            <a:ext cx="525658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1" dirty="0"/>
              <a:t>Observações:</a:t>
            </a:r>
          </a:p>
          <a:p>
            <a:r>
              <a:rPr lang="pt-BR" sz="1400" dirty="0"/>
              <a:t>Este slide deve ser utilizado como base para o resumo do seu projeto.</a:t>
            </a:r>
          </a:p>
          <a:p>
            <a:r>
              <a:rPr lang="pt-BR" sz="1400" dirty="0"/>
              <a:t>Certifique-se de incluir todas as informações solicitadas no regulamento do prêmio.</a:t>
            </a:r>
          </a:p>
          <a:p>
            <a:pPr algn="l"/>
            <a:r>
              <a:rPr lang="pt-BR" sz="1400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Para destacar a ODS principal ao qual o projeto está alinhado, você pode utilizar a cor oficial da ODS ou incluir o logotipo da ODS.</a:t>
            </a:r>
          </a:p>
          <a:p>
            <a:pPr algn="l"/>
            <a:r>
              <a:rPr lang="pt-BR" sz="1400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Google Sans"/>
              </a:rPr>
              <a:t>Você também pode utilizar ícones para representar as principais ações do seu projeto.</a:t>
            </a:r>
          </a:p>
          <a:p>
            <a:pPr algn="l"/>
            <a:r>
              <a:rPr lang="pt-BR" sz="1400" b="1" i="0" dirty="0">
                <a:solidFill>
                  <a:srgbClr val="C00000"/>
                </a:solidFill>
                <a:effectLst/>
                <a:highlight>
                  <a:srgbClr val="FFFFFF"/>
                </a:highlight>
                <a:latin typeface="Google Sans"/>
              </a:rPr>
              <a:t>Lembre-se:</a:t>
            </a:r>
            <a:r>
              <a:rPr lang="pt-BR" sz="1400" b="0" i="0" dirty="0">
                <a:solidFill>
                  <a:srgbClr val="C00000"/>
                </a:solidFill>
                <a:effectLst/>
                <a:highlight>
                  <a:srgbClr val="FFFFFF"/>
                </a:highlight>
                <a:latin typeface="Google Sans"/>
              </a:rPr>
              <a:t> Este slide é a primeira impressão que os jurados terão do seu projeto, portanto, capriche na apresentação!</a:t>
            </a:r>
            <a:endParaRPr lang="pt-BR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049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415480" y="1484784"/>
            <a:ext cx="8527915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400" b="1" i="1" dirty="0">
                <a:solidFill>
                  <a:prstClr val="black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Dicas para conteúdo do Case:</a:t>
            </a:r>
            <a:endParaRPr lang="pt-BR" sz="2400" b="1" i="1" dirty="0">
              <a:solidFill>
                <a:srgbClr val="609E54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Porque fez o projeto?</a:t>
            </a: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Qual necessidade que a empresa detectou?</a:t>
            </a: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Explique o cenário quando começaram o projeto;</a:t>
            </a: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pt-BR" sz="2000" dirty="0">
                <a:solidFill>
                  <a:prstClr val="black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Demais informações, imagens, gráficos, tabelas, documentos comprobatórios e outros elementos que a empresa julgar necessário.</a:t>
            </a:r>
            <a:endParaRPr lang="pt-BR" dirty="0">
              <a:solidFill>
                <a:prstClr val="black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186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1415480" y="1484784"/>
            <a:ext cx="8455907" cy="1050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400" b="1" i="1" dirty="0">
                <a:solidFill>
                  <a:prstClr val="black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Dicas para conteúdo do Case:</a:t>
            </a: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Quais os objetivos do projeto?</a:t>
            </a:r>
          </a:p>
        </p:txBody>
      </p:sp>
    </p:spTree>
    <p:extLst>
      <p:ext uri="{BB962C8B-B14F-4D97-AF65-F5344CB8AC3E}">
        <p14:creationId xmlns:p14="http://schemas.microsoft.com/office/powerpoint/2010/main" val="1453017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415480" y="1484784"/>
            <a:ext cx="84559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400" b="1" i="1" dirty="0">
                <a:solidFill>
                  <a:prstClr val="black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Dicas para conteúdo do Case:</a:t>
            </a: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Quais as metas que estipularam para o projeto? </a:t>
            </a: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Já alcançaram as metas? Comente.</a:t>
            </a:r>
          </a:p>
        </p:txBody>
      </p:sp>
    </p:spTree>
    <p:extLst>
      <p:ext uri="{BB962C8B-B14F-4D97-AF65-F5344CB8AC3E}">
        <p14:creationId xmlns:p14="http://schemas.microsoft.com/office/powerpoint/2010/main" val="1112174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415480" y="1484784"/>
            <a:ext cx="84559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400" b="1" i="1" dirty="0">
                <a:solidFill>
                  <a:prstClr val="black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Dicas para conteúdo do Case:</a:t>
            </a: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Como foi o planejamento ? </a:t>
            </a: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Quais as etapas de desenvolvimento do projeto?</a:t>
            </a:r>
          </a:p>
        </p:txBody>
      </p:sp>
    </p:spTree>
    <p:extLst>
      <p:ext uri="{BB962C8B-B14F-4D97-AF65-F5344CB8AC3E}">
        <p14:creationId xmlns:p14="http://schemas.microsoft.com/office/powerpoint/2010/main" val="2248388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2909</TotalTime>
  <Words>2046</Words>
  <Application>Microsoft Office PowerPoint</Application>
  <PresentationFormat>Widescreen</PresentationFormat>
  <Paragraphs>550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7" baseType="lpstr">
      <vt:lpstr>Arial</vt:lpstr>
      <vt:lpstr>Calibri</vt:lpstr>
      <vt:lpstr>Google Sans</vt:lpstr>
      <vt:lpstr>Roboto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Silmara Roberta Balhes</dc:creator>
  <cp:lastModifiedBy>Silmara Balhes</cp:lastModifiedBy>
  <cp:revision>61</cp:revision>
  <cp:lastPrinted>2017-09-08T19:57:15Z</cp:lastPrinted>
  <dcterms:created xsi:type="dcterms:W3CDTF">2017-06-16T19:09:41Z</dcterms:created>
  <dcterms:modified xsi:type="dcterms:W3CDTF">2024-04-16T20:20:12Z</dcterms:modified>
</cp:coreProperties>
</file>