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</p:sldMasterIdLst>
  <p:handoutMasterIdLst>
    <p:handoutMasterId r:id="rId22"/>
  </p:handoutMasterIdLst>
  <p:sldIdLst>
    <p:sldId id="279" r:id="rId3"/>
    <p:sldId id="258" r:id="rId4"/>
    <p:sldId id="268" r:id="rId5"/>
    <p:sldId id="295" r:id="rId6"/>
    <p:sldId id="259" r:id="rId7"/>
    <p:sldId id="297" r:id="rId8"/>
    <p:sldId id="298" r:id="rId9"/>
    <p:sldId id="299" r:id="rId10"/>
    <p:sldId id="300" r:id="rId11"/>
    <p:sldId id="284" r:id="rId12"/>
    <p:sldId id="285" r:id="rId13"/>
    <p:sldId id="290" r:id="rId14"/>
    <p:sldId id="286" r:id="rId15"/>
    <p:sldId id="287" r:id="rId16"/>
    <p:sldId id="288" r:id="rId17"/>
    <p:sldId id="289" r:id="rId18"/>
    <p:sldId id="291" r:id="rId19"/>
    <p:sldId id="292" r:id="rId20"/>
    <p:sldId id="296" r:id="rId21"/>
  </p:sldIdLst>
  <p:sldSz cx="12192000" cy="6858000"/>
  <p:notesSz cx="68072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E2C"/>
    <a:srgbClr val="88BE47"/>
    <a:srgbClr val="609E54"/>
    <a:srgbClr val="0A6C6B"/>
    <a:srgbClr val="89BE47"/>
    <a:srgbClr val="004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90" autoAdjust="0"/>
    <p:restoredTop sz="94660"/>
  </p:normalViewPr>
  <p:slideViewPr>
    <p:cSldViewPr showGuides="1">
      <p:cViewPr varScale="1">
        <p:scale>
          <a:sx n="69" d="100"/>
          <a:sy n="69" d="100"/>
        </p:scale>
        <p:origin x="408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1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FB972-4461-42D2-89BD-F02CC6B38453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10145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5082" y="9410145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E4205-39E9-42CC-B609-B0FB35CDD6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3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94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8B8E84-A9E3-62D4-1EF6-E3A21AE7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D2C3A1E-0CFD-C4AB-5A85-9537A493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941351-9C16-76F3-A7E3-C0C4F467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10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921B1-DE37-E482-8C4D-F8434548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9C8D34-6928-45F2-D067-F52C93568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49B190-D799-A675-8CEB-4DA0B0FBA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132C3D-5125-1182-972B-43D1DE7B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B2D2B7-5575-7FFB-A90E-0286AE65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676388-89D3-E408-0E85-4669FC4B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77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70474-0559-EE0A-12C8-73967D0E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D8101C3-B9A4-F35A-58FD-A303B6A28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80101A-20FB-F843-BDF7-E19664244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001614-D4EE-6894-772E-3E8D3600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17AD53-18BD-A107-D3F8-17F9DFA4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950889-10A7-23B0-3C49-7CE535A0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53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A1EE4-AFC5-4C43-F29E-26610391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8FCE0F-4ABB-1C4A-289F-BD5744ADB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CB5F5F-136D-9746-E873-25083BB7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363547-8607-94D1-2AE9-7ACDE6F7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141F30-0A69-1422-EE20-E3FAC6EE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79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FC93F0-1A20-6A18-984D-ACB383730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8AAC0D-E3EF-9C88-EFEF-A25371806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08EBEA-F75D-797F-867A-7862B2DF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3B9815-7968-F419-1C1A-AA99F371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B8280D-F29F-F936-4DB4-CA695D25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71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9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5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65AD-659B-8B92-E7AE-DB51AFB4C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413565-1721-E3DC-9243-9A690E38F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E5EF54-A2A7-0E5B-A603-451B4334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AF8A7F-095F-F657-25C2-EA30AF3E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39C6ED-F950-0495-586A-9C954840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86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C8DF0-DDFB-356F-4106-63068E0B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715C0E-C81E-39E5-E68A-C84F1B31B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AF0A9B-A660-7F25-5CF6-89957797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B2CBB8-ED6E-9BF5-713D-1F989BDD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524A4F-AD49-A443-D5D3-B6F30C9F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06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8922-D10D-B567-A0AC-62AF784F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F96D41-B2CC-0E9D-E79F-9C2273F2A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3BA051-8136-ED84-73A5-D244E37C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1706C8-E574-1DED-7B1B-093E22BB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F6BB5F-A312-8617-CE33-ACE71E93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85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87C2F-8A44-292E-C564-AE00D8EB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576504-B141-CEBD-8FE2-A3E323A26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85D743-0A05-519E-AA7D-119E50A3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07FDA6-527B-351F-3BB9-C84F83E3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26A57F-9275-EBDC-346A-A005E6D3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BF8FCA-8F1D-D040-8DF3-51310E7F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5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C67B4-1F27-30EB-0EF4-4A075F0F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ECFD45-B041-E2FB-E54D-ABF00154B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B843DA-00F2-B50E-C769-EAB2F5644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BF5205-E5F8-3A6E-7BDC-B733F74A6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5416ED-6E62-6A71-2B88-18B98796F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1320BC-C92E-C05D-EFC5-51A4CB0B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13674CC-CAB7-6105-EE6B-244A3CC7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7A5140-332B-AC81-CECD-9CCC7106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4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D4DF5-0650-239C-D654-2E339204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33DBC2-567A-4C92-3711-2141E753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055A61-4884-3EB7-76C5-983CA625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49116FF-1DD9-BC0F-916F-6008EE72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43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C076545-DA14-973D-02EC-7702BC9878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AE2A7D-BAC1-586A-D735-7B86C9ED63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0" r="83665"/>
          <a:stretch>
            <a:fillRect/>
          </a:stretch>
        </p:blipFill>
        <p:spPr>
          <a:xfrm>
            <a:off x="1" y="5373216"/>
            <a:ext cx="199154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864C774-E5EA-E8FC-8C97-176935C9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5D7F40-791A-6648-D218-0972F077E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F059D4-C19A-3336-DA10-DE0424619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8C8C7-A946-473B-93AA-F5F184D66F32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F2123C-A613-FC8D-795F-189F627F8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F9DAD4-8B76-757D-5902-8AF98116C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3829C-6047-475E-89EF-4C89C63CA5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94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4E18817-94DD-1AAF-CC69-0B297E37C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2434" y="1412776"/>
            <a:ext cx="107541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i="1" dirty="0"/>
              <a:t>tabela de indicadores </a:t>
            </a:r>
            <a:r>
              <a:rPr lang="pt-BR" dirty="0"/>
              <a:t>tem como objetivo </a:t>
            </a:r>
            <a:r>
              <a:rPr lang="pt-BR" b="1" i="1" dirty="0"/>
              <a:t>padronizar a apresentação </a:t>
            </a:r>
            <a:r>
              <a:rPr lang="pt-BR" dirty="0"/>
              <a:t>dos resultados e </a:t>
            </a:r>
            <a:r>
              <a:rPr lang="pt-BR" b="1" i="1" dirty="0"/>
              <a:t>apoiar a avaliação </a:t>
            </a:r>
            <a:r>
              <a:rPr lang="pt-BR" dirty="0"/>
              <a:t>dos projetos.</a:t>
            </a:r>
          </a:p>
          <a:p>
            <a:endParaRPr lang="pt-BR" dirty="0"/>
          </a:p>
          <a:p>
            <a:r>
              <a:rPr lang="pt-BR" b="1" dirty="0"/>
              <a:t>Orientações:</a:t>
            </a:r>
          </a:p>
          <a:p>
            <a:r>
              <a:rPr lang="pt-BR" dirty="0"/>
              <a:t>• Preencha os indicadores aplicáveis ao seu projeto;</a:t>
            </a:r>
            <a:br>
              <a:rPr lang="pt-BR" dirty="0"/>
            </a:br>
            <a:r>
              <a:rPr lang="pt-BR" dirty="0"/>
              <a:t>• Utilize dados concretos e mensuráveis;</a:t>
            </a:r>
            <a:br>
              <a:rPr lang="pt-BR" dirty="0"/>
            </a:br>
            <a:r>
              <a:rPr lang="pt-BR" dirty="0"/>
              <a:t>• Priorize indicadores que demonstrem os impactos gerados pela iniciativa;</a:t>
            </a:r>
            <a:br>
              <a:rPr lang="pt-BR" dirty="0"/>
            </a:br>
            <a:r>
              <a:rPr lang="pt-BR" dirty="0"/>
              <a:t>• Sempre que possível, apresente comparativos entre o cenário anterior e posterior à implementação do projeto;</a:t>
            </a:r>
            <a:br>
              <a:rPr lang="pt-BR" dirty="0"/>
            </a:br>
            <a:r>
              <a:rPr lang="pt-BR" dirty="0"/>
              <a:t>• Inclua observações ou informações complementares quando necessário.</a:t>
            </a:r>
          </a:p>
          <a:p>
            <a:endParaRPr lang="pt-BR" dirty="0"/>
          </a:p>
          <a:p>
            <a:r>
              <a:rPr lang="pt-BR" b="1" dirty="0"/>
              <a:t>Período de referência:</a:t>
            </a:r>
          </a:p>
          <a:p>
            <a:r>
              <a:rPr lang="pt-BR" dirty="0"/>
              <a:t>• Preferencialmente 12 meses;</a:t>
            </a:r>
            <a:br>
              <a:rPr lang="pt-BR" dirty="0"/>
            </a:br>
            <a:r>
              <a:rPr lang="pt-BR" dirty="0"/>
              <a:t>• Projetos entre 6 e 12 meses podem apresentar projeções ou estimativas justificadas;</a:t>
            </a:r>
            <a:br>
              <a:rPr lang="pt-BR" dirty="0"/>
            </a:br>
            <a:r>
              <a:rPr lang="pt-BR" dirty="0"/>
              <a:t>• Projetos com mais de 12 meses devem destacar os resultados do período analisado.</a:t>
            </a:r>
          </a:p>
          <a:p>
            <a:endParaRPr lang="pt-BR" dirty="0"/>
          </a:p>
          <a:p>
            <a:r>
              <a:rPr lang="pt-BR" b="1" dirty="0"/>
              <a:t>Importante:</a:t>
            </a:r>
          </a:p>
          <a:p>
            <a:r>
              <a:rPr lang="pt-BR" dirty="0"/>
              <a:t>Nem todos os indicadores serão aplicáveis a todas as categorias ou projetos.</a:t>
            </a:r>
            <a:br>
              <a:rPr lang="pt-BR" dirty="0"/>
            </a:br>
            <a:r>
              <a:rPr lang="pt-BR" dirty="0"/>
              <a:t>Preencha aqueles que melhor representem os resultados alcançados.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94D189-D1B1-B05D-7CE1-855F91988FBC}"/>
              </a:ext>
            </a:extLst>
          </p:cNvPr>
          <p:cNvSpPr txBox="1"/>
          <p:nvPr/>
        </p:nvSpPr>
        <p:spPr>
          <a:xfrm>
            <a:off x="723884" y="404664"/>
            <a:ext cx="8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Indicadores do Projeto</a:t>
            </a:r>
          </a:p>
        </p:txBody>
      </p:sp>
    </p:spTree>
    <p:extLst>
      <p:ext uri="{BB962C8B-B14F-4D97-AF65-F5344CB8AC3E}">
        <p14:creationId xmlns:p14="http://schemas.microsoft.com/office/powerpoint/2010/main" val="3838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52578"/>
              </p:ext>
            </p:extLst>
          </p:nvPr>
        </p:nvGraphicFramePr>
        <p:xfrm>
          <a:off x="824608" y="1772816"/>
          <a:ext cx="10239944" cy="2518246"/>
        </p:xfrm>
        <a:graphic>
          <a:graphicData uri="http://schemas.openxmlformats.org/drawingml/2006/table">
            <a:tbl>
              <a:tblPr/>
              <a:tblGrid>
                <a:gridCol w="3422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9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Toneladas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Economia de Energia e Água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Economia de energia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/>
                        <a:t>R$ XXXX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Produção de energia KW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 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Economia de consumo de m³ de água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 m³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824608" y="692696"/>
            <a:ext cx="98650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800" b="1" i="1" kern="0" dirty="0">
                <a:solidFill>
                  <a:srgbClr val="609E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Economia de Energia e Água</a:t>
            </a:r>
            <a:endParaRPr lang="pt-BR" sz="2800" b="1" i="1" kern="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F864BC-4417-838A-686A-E424DA00D40C}"/>
              </a:ext>
            </a:extLst>
          </p:cNvPr>
          <p:cNvSpPr txBox="1"/>
          <p:nvPr/>
        </p:nvSpPr>
        <p:spPr>
          <a:xfrm>
            <a:off x="5944580" y="602128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*Preencha apenas os indicadores aplicáveis ao seu projeto. </a:t>
            </a:r>
            <a:br>
              <a:rPr lang="pt-BR" sz="1400" dirty="0"/>
            </a:br>
            <a:r>
              <a:rPr lang="pt-BR" sz="1400" dirty="0"/>
              <a:t>Os exemplos apresentados possuem caráter orientativo.</a:t>
            </a:r>
          </a:p>
        </p:txBody>
      </p:sp>
    </p:spTree>
    <p:extLst>
      <p:ext uri="{BB962C8B-B14F-4D97-AF65-F5344CB8AC3E}">
        <p14:creationId xmlns:p14="http://schemas.microsoft.com/office/powerpoint/2010/main" val="165609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4931"/>
              </p:ext>
            </p:extLst>
          </p:nvPr>
        </p:nvGraphicFramePr>
        <p:xfrm>
          <a:off x="823298" y="1772816"/>
          <a:ext cx="10009112" cy="2376263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39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Redução nas Emissões de CO²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 XXXXX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consumo combustível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litros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Árvores plantadas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 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Emissão TON Co²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B56589D-11AC-6B3A-429B-89003F34F989}"/>
              </a:ext>
            </a:extLst>
          </p:cNvPr>
          <p:cNvSpPr/>
          <p:nvPr/>
        </p:nvSpPr>
        <p:spPr>
          <a:xfrm>
            <a:off x="824608" y="692696"/>
            <a:ext cx="98650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800" b="1" i="1" kern="0" dirty="0">
                <a:solidFill>
                  <a:srgbClr val="609E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Redução nas Emissões de CO₂</a:t>
            </a:r>
            <a:endParaRPr lang="pt-BR" sz="2800" b="1" i="1" kern="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676E20-A2AD-B35B-A21F-D84F3EC3AFE2}"/>
              </a:ext>
            </a:extLst>
          </p:cNvPr>
          <p:cNvSpPr txBox="1"/>
          <p:nvPr/>
        </p:nvSpPr>
        <p:spPr>
          <a:xfrm>
            <a:off x="5944580" y="602128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*Preencha apenas os indicadores aplicáveis ao seu projeto. </a:t>
            </a:r>
            <a:br>
              <a:rPr lang="pt-BR" sz="1400" dirty="0"/>
            </a:br>
            <a:r>
              <a:rPr lang="pt-BR" sz="1400" dirty="0"/>
              <a:t>Os exemplos apresentados possuem caráter orientativo.</a:t>
            </a:r>
          </a:p>
        </p:txBody>
      </p:sp>
    </p:spTree>
    <p:extLst>
      <p:ext uri="{BB962C8B-B14F-4D97-AF65-F5344CB8AC3E}">
        <p14:creationId xmlns:p14="http://schemas.microsoft.com/office/powerpoint/2010/main" val="2150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83185"/>
              </p:ext>
            </p:extLst>
          </p:nvPr>
        </p:nvGraphicFramePr>
        <p:xfrm>
          <a:off x="824608" y="1700808"/>
          <a:ext cx="10729192" cy="3034493"/>
        </p:xfrm>
        <a:graphic>
          <a:graphicData uri="http://schemas.openxmlformats.org/drawingml/2006/table">
            <a:tbl>
              <a:tblPr/>
              <a:tblGrid>
                <a:gridCol w="358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7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74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24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Reciclagem/ Descarte Correto Resíduos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Papel/ Papelão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 e Recapagem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Bateria/ Eletroeletrônico/ Chumbo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XX um/ano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Madeira/ Pallets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Óleo de cozinha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litros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Óleo lubrificante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litros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Plástico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Lâmpada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CFB9701-E571-6046-7021-755A7E02F500}"/>
              </a:ext>
            </a:extLst>
          </p:cNvPr>
          <p:cNvSpPr/>
          <p:nvPr/>
        </p:nvSpPr>
        <p:spPr>
          <a:xfrm>
            <a:off x="824608" y="692696"/>
            <a:ext cx="98650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800" b="1" i="1" kern="0" dirty="0">
                <a:solidFill>
                  <a:srgbClr val="609E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Reciclagem e Destinação de Resíduos</a:t>
            </a:r>
            <a:endParaRPr lang="pt-BR" sz="2800" b="1" i="1" kern="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1F4189-9C7A-BA3C-43C6-0257DA49A25C}"/>
              </a:ext>
            </a:extLst>
          </p:cNvPr>
          <p:cNvSpPr txBox="1"/>
          <p:nvPr/>
        </p:nvSpPr>
        <p:spPr>
          <a:xfrm>
            <a:off x="5944580" y="602128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*Preencha apenas os indicadores aplicáveis ao seu projeto. </a:t>
            </a:r>
            <a:br>
              <a:rPr lang="pt-BR" sz="1400" dirty="0"/>
            </a:br>
            <a:r>
              <a:rPr lang="pt-BR" sz="1400" dirty="0"/>
              <a:t>Os exemplos apresentados possuem caráter orientativo.</a:t>
            </a:r>
          </a:p>
        </p:txBody>
      </p:sp>
    </p:spTree>
    <p:extLst>
      <p:ext uri="{BB962C8B-B14F-4D97-AF65-F5344CB8AC3E}">
        <p14:creationId xmlns:p14="http://schemas.microsoft.com/office/powerpoint/2010/main" val="390874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9025"/>
              </p:ext>
            </p:extLst>
          </p:nvPr>
        </p:nvGraphicFramePr>
        <p:xfrm>
          <a:off x="824608" y="1700808"/>
          <a:ext cx="10441158" cy="3168356"/>
        </p:xfrm>
        <a:graphic>
          <a:graphicData uri="http://schemas.openxmlformats.org/drawingml/2006/table">
            <a:tbl>
              <a:tblPr/>
              <a:tblGrid>
                <a:gridCol w="348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5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12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Aumento de Produtividade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Ganho Médio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Aumento do Tempo Operacional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Otimização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Turnover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Retenção de Talentos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Capacitação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Horas de Treinamento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horas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Acidentes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Evolução na redução de Acidentes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E91FD735-48AE-41B8-3629-4AB4F3CEEDDD}"/>
              </a:ext>
            </a:extLst>
          </p:cNvPr>
          <p:cNvSpPr/>
          <p:nvPr/>
        </p:nvSpPr>
        <p:spPr>
          <a:xfrm>
            <a:off x="824608" y="692696"/>
            <a:ext cx="98650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800" b="1" i="1" kern="0" dirty="0">
                <a:solidFill>
                  <a:srgbClr val="609E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Produtividade, Pessoas e Segurança</a:t>
            </a:r>
            <a:endParaRPr lang="pt-BR" sz="2800" b="1" i="1" kern="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B12EB6-AC6F-22DA-8405-7CF6BA96C68C}"/>
              </a:ext>
            </a:extLst>
          </p:cNvPr>
          <p:cNvSpPr txBox="1"/>
          <p:nvPr/>
        </p:nvSpPr>
        <p:spPr>
          <a:xfrm>
            <a:off x="5944580" y="602128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*Preencha apenas os indicadores aplicáveis ao seu projeto. </a:t>
            </a:r>
            <a:br>
              <a:rPr lang="pt-BR" sz="1400" dirty="0"/>
            </a:br>
            <a:r>
              <a:rPr lang="pt-BR" sz="1400" dirty="0"/>
              <a:t>Os exemplos apresentados possuem caráter orientativo.</a:t>
            </a:r>
          </a:p>
        </p:txBody>
      </p:sp>
    </p:spTree>
    <p:extLst>
      <p:ext uri="{BB962C8B-B14F-4D97-AF65-F5344CB8AC3E}">
        <p14:creationId xmlns:p14="http://schemas.microsoft.com/office/powerpoint/2010/main" val="26963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232664"/>
              </p:ext>
            </p:extLst>
          </p:nvPr>
        </p:nvGraphicFramePr>
        <p:xfrm>
          <a:off x="824608" y="1700808"/>
          <a:ext cx="10270356" cy="2427728"/>
        </p:xfrm>
        <a:graphic>
          <a:graphicData uri="http://schemas.openxmlformats.org/drawingml/2006/table">
            <a:tbl>
              <a:tblPr/>
              <a:tblGrid>
                <a:gridCol w="343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4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9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Doações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Alimentos/ Cestas básicas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3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Higiene e Álcool 70% em unidades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unidades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Brinquedos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unidades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Roupas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D087B64-D59F-93F9-B5AE-A667EA851399}"/>
              </a:ext>
            </a:extLst>
          </p:cNvPr>
          <p:cNvSpPr/>
          <p:nvPr/>
        </p:nvSpPr>
        <p:spPr>
          <a:xfrm>
            <a:off x="824608" y="692696"/>
            <a:ext cx="98650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800" b="1" i="1" kern="0" dirty="0">
                <a:solidFill>
                  <a:srgbClr val="609E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Doações e Investimento Social</a:t>
            </a:r>
            <a:endParaRPr lang="pt-BR" sz="2800" b="1" i="1" kern="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DD986E-7570-42D6-DA08-2A7E093FF6B9}"/>
              </a:ext>
            </a:extLst>
          </p:cNvPr>
          <p:cNvSpPr txBox="1"/>
          <p:nvPr/>
        </p:nvSpPr>
        <p:spPr>
          <a:xfrm>
            <a:off x="5944580" y="602128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*Preencha apenas os indicadores aplicáveis ao seu projeto. </a:t>
            </a:r>
            <a:br>
              <a:rPr lang="pt-BR" sz="1400" dirty="0"/>
            </a:br>
            <a:r>
              <a:rPr lang="pt-BR" sz="1400" dirty="0"/>
              <a:t>Os exemplos apresentados possuem caráter orientativo.</a:t>
            </a:r>
          </a:p>
        </p:txBody>
      </p:sp>
    </p:spTree>
    <p:extLst>
      <p:ext uri="{BB962C8B-B14F-4D97-AF65-F5344CB8AC3E}">
        <p14:creationId xmlns:p14="http://schemas.microsoft.com/office/powerpoint/2010/main" val="140942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25700"/>
              </p:ext>
            </p:extLst>
          </p:nvPr>
        </p:nvGraphicFramePr>
        <p:xfrm>
          <a:off x="824608" y="1700808"/>
          <a:ext cx="10009112" cy="2209795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3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Pessoas Impactadas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 pessoas impactadas/ Projeto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XXX reais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pessoas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Entidades beneficiadas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573E219B-4C12-03A7-6FEF-26CB8DFE03B7}"/>
              </a:ext>
            </a:extLst>
          </p:cNvPr>
          <p:cNvSpPr/>
          <p:nvPr/>
        </p:nvSpPr>
        <p:spPr>
          <a:xfrm>
            <a:off x="824608" y="692696"/>
            <a:ext cx="98650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800" b="1" i="1" kern="0" dirty="0">
                <a:solidFill>
                  <a:srgbClr val="609E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Pessoas Impactadas</a:t>
            </a:r>
            <a:endParaRPr lang="pt-BR" sz="2800" b="1" i="1" kern="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098DF9-0202-A746-ECD2-A95FF7DA2DA5}"/>
              </a:ext>
            </a:extLst>
          </p:cNvPr>
          <p:cNvSpPr txBox="1"/>
          <p:nvPr/>
        </p:nvSpPr>
        <p:spPr>
          <a:xfrm>
            <a:off x="5944580" y="602128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*Preencha apenas os indicadores aplicáveis ao seu projeto. </a:t>
            </a:r>
            <a:br>
              <a:rPr lang="pt-BR" sz="1400" dirty="0"/>
            </a:br>
            <a:r>
              <a:rPr lang="pt-BR" sz="1400" dirty="0"/>
              <a:t>Os exemplos apresentados possuem caráter orientativo.</a:t>
            </a:r>
          </a:p>
        </p:txBody>
      </p:sp>
    </p:spTree>
    <p:extLst>
      <p:ext uri="{BB962C8B-B14F-4D97-AF65-F5344CB8AC3E}">
        <p14:creationId xmlns:p14="http://schemas.microsoft.com/office/powerpoint/2010/main" val="3110691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70207"/>
              </p:ext>
            </p:extLst>
          </p:nvPr>
        </p:nvGraphicFramePr>
        <p:xfrm>
          <a:off x="824608" y="1700808"/>
          <a:ext cx="10009112" cy="2067913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7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Saving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Custos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4F20AECF-B3C0-259D-B08F-EBE49DBBB60B}"/>
              </a:ext>
            </a:extLst>
          </p:cNvPr>
          <p:cNvSpPr/>
          <p:nvPr/>
        </p:nvSpPr>
        <p:spPr>
          <a:xfrm>
            <a:off x="824608" y="692696"/>
            <a:ext cx="98650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800" b="1" i="1" kern="0" dirty="0">
                <a:solidFill>
                  <a:srgbClr val="609E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Resultados Econômicos e Saving</a:t>
            </a:r>
            <a:endParaRPr lang="pt-BR" sz="2800" b="1" i="1" kern="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1CFB05-068D-F718-55D6-E45DA795631B}"/>
              </a:ext>
            </a:extLst>
          </p:cNvPr>
          <p:cNvSpPr txBox="1"/>
          <p:nvPr/>
        </p:nvSpPr>
        <p:spPr>
          <a:xfrm>
            <a:off x="5944580" y="602128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*Preencha apenas os indicadores aplicáveis ao seu projeto. </a:t>
            </a:r>
            <a:br>
              <a:rPr lang="pt-BR" sz="1400" dirty="0"/>
            </a:br>
            <a:r>
              <a:rPr lang="pt-BR" sz="1400" dirty="0"/>
              <a:t>Os exemplos apresentados possuem caráter orientativo.</a:t>
            </a:r>
          </a:p>
        </p:txBody>
      </p:sp>
    </p:spTree>
    <p:extLst>
      <p:ext uri="{BB962C8B-B14F-4D97-AF65-F5344CB8AC3E}">
        <p14:creationId xmlns:p14="http://schemas.microsoft.com/office/powerpoint/2010/main" val="1168215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30F594F-FB26-29D7-ED73-71906165B223}"/>
              </a:ext>
            </a:extLst>
          </p:cNvPr>
          <p:cNvSpPr txBox="1"/>
          <p:nvPr/>
        </p:nvSpPr>
        <p:spPr>
          <a:xfrm>
            <a:off x="723884" y="404664"/>
            <a:ext cx="8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Revisão Final do 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3B40AB-1E85-CDA0-2918-983B2E4AFDCA}"/>
              </a:ext>
            </a:extLst>
          </p:cNvPr>
          <p:cNvSpPr txBox="1"/>
          <p:nvPr/>
        </p:nvSpPr>
        <p:spPr>
          <a:xfrm>
            <a:off x="723884" y="1050995"/>
            <a:ext cx="10628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DICA: </a:t>
            </a:r>
          </a:p>
          <a:p>
            <a:r>
              <a:rPr lang="pt-BR" sz="2000" dirty="0"/>
              <a:t>Antes do envio, verifique se sua apresentação contempla:</a:t>
            </a:r>
          </a:p>
          <a:p>
            <a:endParaRPr lang="pt-BR" sz="2000" dirty="0"/>
          </a:p>
          <a:p>
            <a:r>
              <a:rPr lang="pt-BR" sz="2000" dirty="0"/>
              <a:t>✓ Contexto e desafio enfrentado</a:t>
            </a:r>
          </a:p>
          <a:p>
            <a:r>
              <a:rPr lang="pt-BR" sz="2000" dirty="0"/>
              <a:t>✓ Objetivos e metas do projeto</a:t>
            </a:r>
          </a:p>
          <a:p>
            <a:r>
              <a:rPr lang="pt-BR" sz="2000" dirty="0"/>
              <a:t>✓ Principais ações realizadas</a:t>
            </a:r>
          </a:p>
          <a:p>
            <a:r>
              <a:rPr lang="pt-BR" sz="2000" dirty="0"/>
              <a:t>✓ Indicadores relacionados à iniciativa</a:t>
            </a:r>
          </a:p>
          <a:p>
            <a:r>
              <a:rPr lang="pt-BR" sz="2000" dirty="0"/>
              <a:t>✓ Resultados alcançados</a:t>
            </a:r>
          </a:p>
          <a:p>
            <a:r>
              <a:rPr lang="pt-BR" sz="2000" dirty="0"/>
              <a:t>✓ Evidências que comprovem os resultados apresentados</a:t>
            </a:r>
          </a:p>
          <a:p>
            <a:r>
              <a:rPr lang="pt-BR" sz="2000" dirty="0"/>
              <a:t>✓ Preenchimento da tabela de indicadores aplicável ao projeto</a:t>
            </a:r>
          </a:p>
          <a:p>
            <a:r>
              <a:rPr lang="pt-BR" sz="2000" dirty="0"/>
              <a:t>✓ Revisão do conteúdo e das informações apresentadas</a:t>
            </a:r>
          </a:p>
          <a:p>
            <a:endParaRPr lang="pt-BR" sz="2000" dirty="0"/>
          </a:p>
          <a:p>
            <a:r>
              <a:rPr lang="pt-BR" sz="2000" b="1" dirty="0"/>
              <a:t>Lembre-se: </a:t>
            </a:r>
            <a:r>
              <a:rPr lang="pt-BR" sz="2000" dirty="0"/>
              <a:t>projetos claros, objetivos e sustentados por evidências facilitam a avaliação e permitem que os resultados alcançados sejam melhor compreendidos pela Comissão Organizadora e pela Banca Julgadora.</a:t>
            </a:r>
          </a:p>
          <a:p>
            <a:pPr algn="r"/>
            <a:r>
              <a:rPr lang="pt-BR" sz="2000" dirty="0"/>
              <a:t>Agradecemos sua participação e desejamos sucesso na sua participação!</a:t>
            </a:r>
          </a:p>
          <a:p>
            <a:pPr algn="r"/>
            <a:r>
              <a:rPr lang="pt-BR" sz="2000" i="1" dirty="0"/>
              <a:t>Comissão Organizadora </a:t>
            </a:r>
          </a:p>
          <a:p>
            <a:pPr algn="r"/>
            <a:r>
              <a:rPr lang="pt-BR" sz="2000" i="1" dirty="0"/>
              <a:t>12º Prêmio de Sustentabilidade</a:t>
            </a:r>
          </a:p>
        </p:txBody>
      </p:sp>
    </p:spTree>
    <p:extLst>
      <p:ext uri="{BB962C8B-B14F-4D97-AF65-F5344CB8AC3E}">
        <p14:creationId xmlns:p14="http://schemas.microsoft.com/office/powerpoint/2010/main" val="2484121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40DC5AC-F675-1D4E-94E4-D395EE3E5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271DDAE-2E89-1227-BCF3-4E53FD71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35FA543-5350-E8F7-05B2-325CE197228C}"/>
              </a:ext>
            </a:extLst>
          </p:cNvPr>
          <p:cNvSpPr txBox="1"/>
          <p:nvPr/>
        </p:nvSpPr>
        <p:spPr>
          <a:xfrm>
            <a:off x="4511824" y="2806364"/>
            <a:ext cx="7171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3600" i="1" dirty="0">
                <a:solidFill>
                  <a:srgbClr val="045E2C"/>
                </a:solidFill>
                <a:ea typeface="Roboto" pitchFamily="2" charset="0"/>
                <a:cs typeface="Arial" panose="020B0604020202020204" pitchFamily="34" charset="0"/>
              </a:rPr>
              <a:t>Agradecemos sua participação e desejamos sucesso na sua participação!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BR" sz="3600" b="1" i="1" dirty="0">
              <a:solidFill>
                <a:srgbClr val="045E2C"/>
              </a:solidFill>
              <a:ea typeface="Roboto" pitchFamily="2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BR" sz="3600" b="1" i="1" dirty="0">
              <a:solidFill>
                <a:srgbClr val="045E2C"/>
              </a:solidFill>
              <a:ea typeface="Roboto" pitchFamily="2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rgbClr val="045E2C"/>
                </a:solidFill>
                <a:ea typeface="Roboto" pitchFamily="2" charset="0"/>
                <a:cs typeface="Arial" panose="020B0604020202020204" pitchFamily="34" charset="0"/>
              </a:rPr>
              <a:t>Comissão Organizadora </a:t>
            </a:r>
          </a:p>
        </p:txBody>
      </p:sp>
    </p:spTree>
    <p:extLst>
      <p:ext uri="{BB962C8B-B14F-4D97-AF65-F5344CB8AC3E}">
        <p14:creationId xmlns:p14="http://schemas.microsoft.com/office/powerpoint/2010/main" val="259312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3884" y="1484784"/>
            <a:ext cx="107007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cs typeface="Arial" panose="020B0604020202020204" pitchFamily="34" charset="0"/>
              </a:rPr>
              <a:t>Bem-vindo ao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12º Prêmio de Sustentabilidade!</a:t>
            </a:r>
          </a:p>
          <a:p>
            <a:pPr algn="just">
              <a:spcBef>
                <a:spcPts val="600"/>
              </a:spcBef>
            </a:pPr>
            <a:b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/>
              <a:t>Este modelo tem como objetivo padronizar a apresentação dos projetos inscritos e apoiar a avaliação da Comissão Organizadora e da Banca Julgadora.</a:t>
            </a:r>
          </a:p>
          <a:p>
            <a:pPr algn="just">
              <a:spcBef>
                <a:spcPts val="600"/>
              </a:spcBef>
            </a:pPr>
            <a:endParaRPr lang="pt-BR" sz="2000" i="1" dirty="0">
              <a:cs typeface="Arial" panose="020B0604020202020204" pitchFamily="34" charset="0"/>
            </a:endParaRPr>
          </a:p>
          <a:p>
            <a:r>
              <a:rPr lang="pt-BR" sz="2000" b="1" dirty="0"/>
              <a:t>Antes de iniciar:</a:t>
            </a:r>
          </a:p>
          <a:p>
            <a:r>
              <a:rPr lang="pt-BR" sz="2000" dirty="0"/>
              <a:t>• Leia o Regulamento Oficial;</a:t>
            </a:r>
            <a:br>
              <a:rPr lang="pt-BR" sz="2000" dirty="0"/>
            </a:br>
            <a:r>
              <a:rPr lang="pt-BR" sz="2000" dirty="0"/>
              <a:t>• Consulte o Guia de Participação;</a:t>
            </a:r>
            <a:br>
              <a:rPr lang="pt-BR" sz="2000" dirty="0"/>
            </a:br>
            <a:r>
              <a:rPr lang="pt-BR" sz="2000" dirty="0"/>
              <a:t>• Verifique as orientações disponíveis no FAQ;</a:t>
            </a:r>
            <a:br>
              <a:rPr lang="pt-BR" sz="2000" dirty="0"/>
            </a:br>
            <a:r>
              <a:rPr lang="pt-BR" sz="2000" dirty="0"/>
              <a:t>• Utilize este modelo como base para estruturar seu projeto;</a:t>
            </a:r>
            <a:br>
              <a:rPr lang="pt-BR" sz="2000" dirty="0"/>
            </a:br>
            <a:r>
              <a:rPr lang="pt-BR" sz="2000" dirty="0"/>
              <a:t>• Preencha a tabela de indicadores aplicável à sua iniciativa;</a:t>
            </a:r>
            <a:br>
              <a:rPr lang="pt-BR" sz="2000" dirty="0"/>
            </a:br>
            <a:r>
              <a:rPr lang="pt-BR" sz="2000" dirty="0"/>
              <a:t>• Revise o material antes do envio.</a:t>
            </a:r>
          </a:p>
          <a:p>
            <a:endParaRPr lang="pt-BR" sz="2000" dirty="0"/>
          </a:p>
          <a:p>
            <a:r>
              <a:rPr lang="pt-BR" sz="2000" b="1" dirty="0"/>
              <a:t>Importante:</a:t>
            </a:r>
            <a:br>
              <a:rPr lang="pt-BR" sz="2000" dirty="0"/>
            </a:br>
            <a:r>
              <a:rPr lang="pt-BR" sz="2000" dirty="0"/>
              <a:t>Apresente informações claras, objetivas e apoiadas por evidências, indicadores e resultados.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2283BE-FB0C-ECFD-6F68-CBE4C1FE1C87}"/>
              </a:ext>
            </a:extLst>
          </p:cNvPr>
          <p:cNvSpPr txBox="1"/>
          <p:nvPr/>
        </p:nvSpPr>
        <p:spPr>
          <a:xfrm>
            <a:off x="695400" y="4766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Apresentação do modelo</a:t>
            </a:r>
          </a:p>
        </p:txBody>
      </p:sp>
    </p:spTree>
    <p:extLst>
      <p:ext uri="{BB962C8B-B14F-4D97-AF65-F5344CB8AC3E}">
        <p14:creationId xmlns:p14="http://schemas.microsoft.com/office/powerpoint/2010/main" val="5868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5AAC7F1-0E8F-796F-B818-1690B76A1902}"/>
              </a:ext>
            </a:extLst>
          </p:cNvPr>
          <p:cNvSpPr txBox="1"/>
          <p:nvPr/>
        </p:nvSpPr>
        <p:spPr>
          <a:xfrm>
            <a:off x="695400" y="4766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Orientações Gerais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CBE124-90D2-B37D-FBB2-86A2B4FFDDF3}"/>
              </a:ext>
            </a:extLst>
          </p:cNvPr>
          <p:cNvSpPr txBox="1"/>
          <p:nvPr/>
        </p:nvSpPr>
        <p:spPr>
          <a:xfrm>
            <a:off x="695400" y="1268760"/>
            <a:ext cx="107007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cs typeface="Arial" panose="020B0604020202020204" pitchFamily="34" charset="0"/>
              </a:rPr>
              <a:t>Para uma apresentação mais eficiente: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Seja objetivo e priorize informações relevantes;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Utilize gráficos, tabelas e imagens para ilustrar resultados;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Demonstre claramente os impactos gerados pelo projeto;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Inclua indicadores e evidências que comprovem os resultados apresentados;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Utilize um arquivo para cada projeto inscrito;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Revise o conteúdo antes do envio.</a:t>
            </a:r>
          </a:p>
          <a:p>
            <a:pPr algn="just"/>
            <a:endParaRPr lang="pt-BR" sz="2000" dirty="0"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cs typeface="Arial" panose="020B0604020202020204" pitchFamily="34" charset="0"/>
              </a:rPr>
              <a:t>O que costuma fortalecer a avaliação do projeto: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Objetivos claros e metas definidas;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Indicadores e evidências consistentes;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Resultados mensuráveis;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Continuidade da iniciativa;</a:t>
            </a:r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• Impacto gerado para a empresa, pessoas, sociedade ou meio ambiente.</a:t>
            </a:r>
          </a:p>
          <a:p>
            <a:pPr algn="just"/>
            <a:endParaRPr lang="pt-BR" sz="2000" dirty="0"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cs typeface="Arial" panose="020B0604020202020204" pitchFamily="34" charset="0"/>
              </a:rPr>
              <a:t>Dica: </a:t>
            </a:r>
            <a:r>
              <a:rPr lang="pt-BR" sz="2000" dirty="0">
                <a:cs typeface="Arial" panose="020B0604020202020204" pitchFamily="34" charset="0"/>
              </a:rPr>
              <a:t>Peça para alguém que não participou do projeto ler a apresentação. Se a pessoa compreender facilmente a iniciativa e seus resultados, você está no caminho certo.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5280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39416" y="484763"/>
            <a:ext cx="8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Resumo executivo do projeto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9416" y="1236433"/>
            <a:ext cx="1051316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i="0" dirty="0">
                <a:solidFill>
                  <a:srgbClr val="1F1F1F"/>
                </a:solidFill>
                <a:effectLst/>
              </a:rPr>
              <a:t>Nome do Projeto:</a:t>
            </a:r>
            <a:r>
              <a:rPr lang="pt-BR" sz="2000" b="0" i="0" dirty="0">
                <a:solidFill>
                  <a:srgbClr val="1F1F1F"/>
                </a:solidFill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Categoria inscrita: </a:t>
            </a:r>
            <a:r>
              <a:rPr lang="pt-BR" sz="2000" dirty="0"/>
              <a:t>(Ambiental, Social ou Governança)</a:t>
            </a:r>
            <a:br>
              <a:rPr lang="pt-BR" sz="2000" dirty="0"/>
            </a:br>
            <a:r>
              <a:rPr lang="pt-BR" sz="2000" b="1" i="0" dirty="0">
                <a:solidFill>
                  <a:srgbClr val="1F1F1F"/>
                </a:solidFill>
                <a:effectLst/>
              </a:rPr>
              <a:t>Objetivo do Projeto:</a:t>
            </a:r>
            <a:r>
              <a:rPr lang="pt-BR" sz="2000" b="0" i="0" dirty="0">
                <a:solidFill>
                  <a:srgbClr val="1F1F1F"/>
                </a:solidFill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Período analisado: </a:t>
            </a:r>
            <a:r>
              <a:rPr lang="pt-BR" sz="2000" dirty="0"/>
              <a:t>(ex.: janeiro a dezembro de 2025)</a:t>
            </a:r>
          </a:p>
          <a:p>
            <a:pPr>
              <a:lnSpc>
                <a:spcPct val="150000"/>
              </a:lnSpc>
            </a:pPr>
            <a:r>
              <a:rPr lang="pt-BR" sz="2000" b="1" i="0" dirty="0">
                <a:solidFill>
                  <a:srgbClr val="1F1F1F"/>
                </a:solidFill>
                <a:effectLst/>
              </a:rPr>
              <a:t>Público impactado: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BAC6C4-DD7C-E9D1-C49B-AA2D2AF30A35}"/>
              </a:ext>
            </a:extLst>
          </p:cNvPr>
          <p:cNvSpPr txBox="1"/>
          <p:nvPr/>
        </p:nvSpPr>
        <p:spPr>
          <a:xfrm>
            <a:off x="820447" y="3664845"/>
            <a:ext cx="3600400" cy="212686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i="0" dirty="0">
                <a:solidFill>
                  <a:srgbClr val="1F1F1F"/>
                </a:solidFill>
                <a:effectLst/>
              </a:rPr>
              <a:t>Principais Ações:</a:t>
            </a:r>
            <a:endParaRPr lang="pt-BR" sz="1800" b="0" i="0" dirty="0">
              <a:solidFill>
                <a:srgbClr val="1F1F1F"/>
              </a:solidFill>
              <a:effectLst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</a:rPr>
              <a:t>[Ação 1]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</a:rPr>
              <a:t>[Ação 2]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</a:rPr>
              <a:t>[Ação 3]</a:t>
            </a:r>
          </a:p>
          <a:p>
            <a:pPr algn="l">
              <a:lnSpc>
                <a:spcPct val="150000"/>
              </a:lnSpc>
            </a:pPr>
            <a:endParaRPr lang="pt-BR" sz="1800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0E61ED-C351-DCB4-8B34-A46F407BC92F}"/>
              </a:ext>
            </a:extLst>
          </p:cNvPr>
          <p:cNvSpPr txBox="1"/>
          <p:nvPr/>
        </p:nvSpPr>
        <p:spPr>
          <a:xfrm>
            <a:off x="7761864" y="3664845"/>
            <a:ext cx="3499743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i="0" dirty="0">
                <a:solidFill>
                  <a:srgbClr val="1F1F1F"/>
                </a:solidFill>
                <a:effectLst/>
              </a:rPr>
              <a:t>ODS principal:</a:t>
            </a:r>
            <a:endParaRPr lang="pt-BR" sz="1800" b="0" i="0" dirty="0">
              <a:solidFill>
                <a:srgbClr val="1F1F1F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pt-BR" sz="1800" b="0" i="0" dirty="0">
                <a:solidFill>
                  <a:srgbClr val="1F1F1F"/>
                </a:solidFill>
                <a:effectLst/>
              </a:rPr>
              <a:t>Objetivo de Desenvolvimento Sustentável ao qual o projeto está alinhado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066941-C35C-27AE-4013-63FAFB4195F8}"/>
              </a:ext>
            </a:extLst>
          </p:cNvPr>
          <p:cNvSpPr txBox="1"/>
          <p:nvPr/>
        </p:nvSpPr>
        <p:spPr>
          <a:xfrm>
            <a:off x="839416" y="5457979"/>
            <a:ext cx="99371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Observações:</a:t>
            </a:r>
          </a:p>
          <a:p>
            <a:r>
              <a:rPr lang="pt-BR" sz="1400" dirty="0"/>
              <a:t>Este slide deve apresentar uma visão geral do projeto.</a:t>
            </a:r>
          </a:p>
          <a:p>
            <a:r>
              <a:rPr lang="pt-BR" sz="1400" dirty="0"/>
              <a:t>Procure resumir as principais informações em uma única página, destacando o objetivo da iniciativa, as ações desenvolvidas e os resultados alcançados.</a:t>
            </a:r>
          </a:p>
          <a:p>
            <a:r>
              <a:rPr lang="pt-BR" sz="14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Google Sans"/>
              </a:rPr>
              <a:t>Lembre-se:</a:t>
            </a:r>
            <a:r>
              <a:rPr lang="pt-BR" sz="14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Google Sans"/>
              </a:rPr>
              <a:t> Este slide é a primeira impressão que os jurados terão do seu projeto, portanto, capriche na apresentação!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C4C5B1-9AE1-865E-0914-98741570F279}"/>
              </a:ext>
            </a:extLst>
          </p:cNvPr>
          <p:cNvSpPr txBox="1"/>
          <p:nvPr/>
        </p:nvSpPr>
        <p:spPr>
          <a:xfrm>
            <a:off x="4649828" y="3664845"/>
            <a:ext cx="2883055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i="0" dirty="0">
                <a:effectLst/>
              </a:rPr>
              <a:t>Principais Resultados:</a:t>
            </a:r>
            <a:endParaRPr lang="pt-BR" sz="1800" b="0" i="0" dirty="0">
              <a:effectLst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</a:rPr>
              <a:t>[Resultado 1]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</a:rPr>
              <a:t>[Resultado 2]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</a:rPr>
              <a:t>[Resultado 3]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04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1D2F635-684F-B2E0-54E2-766B12C89A5B}"/>
              </a:ext>
            </a:extLst>
          </p:cNvPr>
          <p:cNvSpPr txBox="1"/>
          <p:nvPr/>
        </p:nvSpPr>
        <p:spPr>
          <a:xfrm>
            <a:off x="723884" y="1484784"/>
            <a:ext cx="10700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DICA: </a:t>
            </a:r>
          </a:p>
          <a:p>
            <a:r>
              <a:rPr lang="pt-BR" sz="2000" dirty="0"/>
              <a:t>Apresente o cenário que motivou a criação do projeto.</a:t>
            </a:r>
          </a:p>
          <a:p>
            <a:endParaRPr lang="pt-BR" sz="2000" dirty="0"/>
          </a:p>
          <a:p>
            <a:r>
              <a:rPr lang="pt-BR" sz="2000" dirty="0"/>
              <a:t>Descreva a necessidade identificada, o problema enfrentado ou a oportunidade que deu origem à iniciativa.</a:t>
            </a:r>
          </a:p>
          <a:p>
            <a:endParaRPr lang="pt-BR" sz="2000" dirty="0"/>
          </a:p>
          <a:p>
            <a:r>
              <a:rPr lang="pt-BR" sz="2000" dirty="0"/>
              <a:t>Utilize dados, imagens ou informações que ajudem a contextualizar o 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299A9B-F9B2-4550-9F20-79928D1BDA62}"/>
              </a:ext>
            </a:extLst>
          </p:cNvPr>
          <p:cNvSpPr txBox="1"/>
          <p:nvPr/>
        </p:nvSpPr>
        <p:spPr>
          <a:xfrm>
            <a:off x="723884" y="404664"/>
            <a:ext cx="8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Contexto e Desafio</a:t>
            </a:r>
          </a:p>
        </p:txBody>
      </p:sp>
    </p:spTree>
    <p:extLst>
      <p:ext uri="{BB962C8B-B14F-4D97-AF65-F5344CB8AC3E}">
        <p14:creationId xmlns:p14="http://schemas.microsoft.com/office/powerpoint/2010/main" val="221818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189234D-62F3-8C4D-595A-3F1AD912B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1F9C16-E4BD-FE0F-F80F-42D4DB5ADB6C}"/>
              </a:ext>
            </a:extLst>
          </p:cNvPr>
          <p:cNvSpPr txBox="1"/>
          <p:nvPr/>
        </p:nvSpPr>
        <p:spPr>
          <a:xfrm>
            <a:off x="723884" y="1484784"/>
            <a:ext cx="10700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DICA: </a:t>
            </a:r>
          </a:p>
          <a:p>
            <a:r>
              <a:rPr lang="pt-BR" sz="2000" dirty="0"/>
              <a:t>Apresente os objetivos do projeto e as metas estabelecidas.</a:t>
            </a:r>
          </a:p>
          <a:p>
            <a:endParaRPr lang="pt-BR" sz="2000" dirty="0"/>
          </a:p>
          <a:p>
            <a:r>
              <a:rPr lang="pt-BR" sz="2000" dirty="0"/>
              <a:t>Sempre que possível, utilize metas mensuráveis e indicadores de acompanhamento.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601905-34B5-A027-E3F5-7558040BD09A}"/>
              </a:ext>
            </a:extLst>
          </p:cNvPr>
          <p:cNvSpPr txBox="1"/>
          <p:nvPr/>
        </p:nvSpPr>
        <p:spPr>
          <a:xfrm>
            <a:off x="723884" y="404664"/>
            <a:ext cx="8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Objetivos e Metas</a:t>
            </a:r>
          </a:p>
        </p:txBody>
      </p:sp>
    </p:spTree>
    <p:extLst>
      <p:ext uri="{BB962C8B-B14F-4D97-AF65-F5344CB8AC3E}">
        <p14:creationId xmlns:p14="http://schemas.microsoft.com/office/powerpoint/2010/main" val="43004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E059EF7-9232-5EA2-43A4-294379E0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ABF085-520A-7D99-4F7D-31513427C37E}"/>
              </a:ext>
            </a:extLst>
          </p:cNvPr>
          <p:cNvSpPr txBox="1"/>
          <p:nvPr/>
        </p:nvSpPr>
        <p:spPr>
          <a:xfrm>
            <a:off x="723884" y="1484784"/>
            <a:ext cx="10700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DICA: </a:t>
            </a:r>
          </a:p>
          <a:p>
            <a:r>
              <a:rPr lang="pt-BR" sz="2000" dirty="0"/>
              <a:t>Descreva as principais ações desenvolvidas, etapas de implementação, cronograma, recursos utilizados e envolvidos no projeto.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6FA639-6527-7D6B-C7FB-672ED29C0460}"/>
              </a:ext>
            </a:extLst>
          </p:cNvPr>
          <p:cNvSpPr txBox="1"/>
          <p:nvPr/>
        </p:nvSpPr>
        <p:spPr>
          <a:xfrm>
            <a:off x="723884" y="404664"/>
            <a:ext cx="8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Planejamento e Execução</a:t>
            </a:r>
          </a:p>
        </p:txBody>
      </p:sp>
    </p:spTree>
    <p:extLst>
      <p:ext uri="{BB962C8B-B14F-4D97-AF65-F5344CB8AC3E}">
        <p14:creationId xmlns:p14="http://schemas.microsoft.com/office/powerpoint/2010/main" val="30845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496F63E-042F-0361-332B-CC03FB05D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93BE20-8F25-2551-53C8-826670D12843}"/>
              </a:ext>
            </a:extLst>
          </p:cNvPr>
          <p:cNvSpPr txBox="1"/>
          <p:nvPr/>
        </p:nvSpPr>
        <p:spPr>
          <a:xfrm>
            <a:off x="723884" y="1484784"/>
            <a:ext cx="10700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DICA: </a:t>
            </a:r>
          </a:p>
          <a:p>
            <a:r>
              <a:rPr lang="pt-BR" sz="2000" dirty="0"/>
              <a:t>Apresente os resultados alcançados e os impactos gerados pela iniciativa.</a:t>
            </a:r>
          </a:p>
          <a:p>
            <a:endParaRPr lang="pt-BR" sz="2000" dirty="0"/>
          </a:p>
          <a:p>
            <a:r>
              <a:rPr lang="pt-BR" sz="2000" dirty="0"/>
              <a:t>Priorize indicadores, comparativos, gráficos, evidências e documentos que demonstrem a efetividade do projeto.</a:t>
            </a:r>
          </a:p>
          <a:p>
            <a:endParaRPr lang="pt-BR" sz="2000" dirty="0"/>
          </a:p>
          <a:p>
            <a:r>
              <a:rPr lang="pt-BR" sz="2000" dirty="0"/>
              <a:t>Sempre que possível apresente comparativos (antes e depois, evolução ou metas alcançadas).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9D370C-486A-F044-280C-8457C8AAAA22}"/>
              </a:ext>
            </a:extLst>
          </p:cNvPr>
          <p:cNvSpPr txBox="1"/>
          <p:nvPr/>
        </p:nvSpPr>
        <p:spPr>
          <a:xfrm>
            <a:off x="723884" y="404664"/>
            <a:ext cx="8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Resultados e Impactos</a:t>
            </a:r>
          </a:p>
        </p:txBody>
      </p:sp>
    </p:spTree>
    <p:extLst>
      <p:ext uri="{BB962C8B-B14F-4D97-AF65-F5344CB8AC3E}">
        <p14:creationId xmlns:p14="http://schemas.microsoft.com/office/powerpoint/2010/main" val="26966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E0382E-2A2F-A172-3D64-8A5D977EF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9A49B6F-3629-B927-A447-08884B4E6CEE}"/>
              </a:ext>
            </a:extLst>
          </p:cNvPr>
          <p:cNvSpPr txBox="1"/>
          <p:nvPr/>
        </p:nvSpPr>
        <p:spPr>
          <a:xfrm>
            <a:off x="723884" y="1484784"/>
            <a:ext cx="107007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DICA: </a:t>
            </a:r>
          </a:p>
          <a:p>
            <a:r>
              <a:rPr lang="pt-BR" sz="2000" dirty="0"/>
              <a:t>Apresente os indicadores relacionados ao projeto e as evidências que comprovam os resultados alcançados.</a:t>
            </a:r>
          </a:p>
          <a:p>
            <a:endParaRPr lang="pt-BR" sz="2000" dirty="0"/>
          </a:p>
          <a:p>
            <a:r>
              <a:rPr lang="pt-BR" sz="2000" dirty="0"/>
              <a:t>Sempre que possível, demonstre a evolução dos resultados por meio de comparativos.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97242F-5105-CA42-D68B-F5136D72AD28}"/>
              </a:ext>
            </a:extLst>
          </p:cNvPr>
          <p:cNvSpPr txBox="1"/>
          <p:nvPr/>
        </p:nvSpPr>
        <p:spPr>
          <a:xfrm>
            <a:off x="723884" y="404664"/>
            <a:ext cx="8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Indicadores e evidências</a:t>
            </a:r>
          </a:p>
        </p:txBody>
      </p:sp>
    </p:spTree>
    <p:extLst>
      <p:ext uri="{BB962C8B-B14F-4D97-AF65-F5344CB8AC3E}">
        <p14:creationId xmlns:p14="http://schemas.microsoft.com/office/powerpoint/2010/main" val="614000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</TotalTime>
  <Words>1674</Words>
  <Application>Microsoft Office PowerPoint</Application>
  <PresentationFormat>Widescreen</PresentationFormat>
  <Paragraphs>561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Google Sans</vt:lpstr>
      <vt:lpstr>Roboto</vt:lpstr>
      <vt:lpstr>Times New Roman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Silmara Roberta Balhes</dc:creator>
  <cp:lastModifiedBy>Tecnologia SETCESP</cp:lastModifiedBy>
  <cp:revision>70</cp:revision>
  <cp:lastPrinted>2017-09-08T19:57:15Z</cp:lastPrinted>
  <dcterms:created xsi:type="dcterms:W3CDTF">2017-06-16T19:09:41Z</dcterms:created>
  <dcterms:modified xsi:type="dcterms:W3CDTF">2026-06-10T22:08:10Z</dcterms:modified>
</cp:coreProperties>
</file>